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4" r:id="rId2"/>
    <p:sldId id="256" r:id="rId3"/>
    <p:sldId id="257" r:id="rId4"/>
    <p:sldId id="258" r:id="rId5"/>
    <p:sldId id="261" r:id="rId6"/>
    <p:sldId id="262" r:id="rId7"/>
    <p:sldId id="263" r:id="rId8"/>
    <p:sldId id="264" r:id="rId9"/>
    <p:sldId id="265" r:id="rId10"/>
    <p:sldId id="267" r:id="rId11"/>
    <p:sldId id="268" r:id="rId12"/>
    <p:sldId id="270" r:id="rId13"/>
    <p:sldId id="272" r:id="rId14"/>
    <p:sldId id="275" r:id="rId15"/>
    <p:sldId id="276" r:id="rId16"/>
    <p:sldId id="277" r:id="rId17"/>
    <p:sldId id="278" r:id="rId18"/>
    <p:sldId id="279" r:id="rId19"/>
    <p:sldId id="280" r:id="rId20"/>
    <p:sldId id="281" r:id="rId21"/>
    <p:sldId id="282" r:id="rId22"/>
    <p:sldId id="284" r:id="rId23"/>
    <p:sldId id="285" r:id="rId24"/>
    <p:sldId id="287" r:id="rId25"/>
    <p:sldId id="289"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76" d="100"/>
          <a:sy n="76" d="100"/>
        </p:scale>
        <p:origin x="126"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9AD6B-DBCF-42E0-AAB0-9254B184B573}"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64B60-1700-46A7-B658-970F97DA08E1}" type="slidenum">
              <a:rPr lang="en-US" smtClean="0"/>
              <a:t>‹#›</a:t>
            </a:fld>
            <a:endParaRPr lang="en-US"/>
          </a:p>
        </p:txBody>
      </p:sp>
    </p:spTree>
    <p:extLst>
      <p:ext uri="{BB962C8B-B14F-4D97-AF65-F5344CB8AC3E}">
        <p14:creationId xmlns:p14="http://schemas.microsoft.com/office/powerpoint/2010/main" val="154203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988108-6B74-4F8F-A99E-6813CB538E89}" type="slidenum">
              <a:rPr lang="en-US" smtClean="0"/>
              <a:pPr/>
              <a:t>5</a:t>
            </a:fld>
            <a:endParaRPr lang="en-US"/>
          </a:p>
        </p:txBody>
      </p:sp>
    </p:spTree>
    <p:extLst>
      <p:ext uri="{BB962C8B-B14F-4D97-AF65-F5344CB8AC3E}">
        <p14:creationId xmlns:p14="http://schemas.microsoft.com/office/powerpoint/2010/main" val="291038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89787D-3FE1-49EA-A725-B8EF38431A86}"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265537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9787D-3FE1-49EA-A725-B8EF38431A86}"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292712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9787D-3FE1-49EA-A725-B8EF38431A86}"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123707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9787D-3FE1-49EA-A725-B8EF38431A86}"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24236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89787D-3FE1-49EA-A725-B8EF38431A86}"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363607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89787D-3FE1-49EA-A725-B8EF38431A86}"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103153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9787D-3FE1-49EA-A725-B8EF38431A86}" type="datetimeFigureOut">
              <a:rPr lang="en-US" smtClean="0"/>
              <a:t>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360730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89787D-3FE1-49EA-A725-B8EF38431A86}" type="datetimeFigureOut">
              <a:rPr lang="en-US" smtClean="0"/>
              <a:t>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13707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9787D-3FE1-49EA-A725-B8EF38431A86}" type="datetimeFigureOut">
              <a:rPr lang="en-US" smtClean="0"/>
              <a:t>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152072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89787D-3FE1-49EA-A725-B8EF38431A86}"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108600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89787D-3FE1-49EA-A725-B8EF38431A86}"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1C879-0E3A-4567-ABA3-F9CA1A1321F4}" type="slidenum">
              <a:rPr lang="en-US" smtClean="0"/>
              <a:t>‹#›</a:t>
            </a:fld>
            <a:endParaRPr lang="en-US"/>
          </a:p>
        </p:txBody>
      </p:sp>
    </p:spTree>
    <p:extLst>
      <p:ext uri="{BB962C8B-B14F-4D97-AF65-F5344CB8AC3E}">
        <p14:creationId xmlns:p14="http://schemas.microsoft.com/office/powerpoint/2010/main" val="204151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9787D-3FE1-49EA-A725-B8EF38431A86}" type="datetimeFigureOut">
              <a:rPr lang="en-US" smtClean="0"/>
              <a:t>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1C879-0E3A-4567-ABA3-F9CA1A1321F4}" type="slidenum">
              <a:rPr lang="en-US" smtClean="0"/>
              <a:t>‹#›</a:t>
            </a:fld>
            <a:endParaRPr lang="en-US"/>
          </a:p>
        </p:txBody>
      </p:sp>
    </p:spTree>
    <p:extLst>
      <p:ext uri="{BB962C8B-B14F-4D97-AF65-F5344CB8AC3E}">
        <p14:creationId xmlns:p14="http://schemas.microsoft.com/office/powerpoint/2010/main" val="165046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a:p>
        </p:txBody>
      </p:sp>
      <p:sp>
        <p:nvSpPr>
          <p:cNvPr id="3075" name="Content Placeholder 2"/>
          <p:cNvSpPr>
            <a:spLocks noGrp="1"/>
          </p:cNvSpPr>
          <p:nvPr>
            <p:ph idx="1"/>
          </p:nvPr>
        </p:nvSpPr>
        <p:spPr/>
        <p:txBody>
          <a:bodyPr/>
          <a:lstStyle/>
          <a:p>
            <a:endParaRPr lang="en-US" altLang="en-US"/>
          </a:p>
        </p:txBody>
      </p:sp>
      <p:pic>
        <p:nvPicPr>
          <p:cNvPr id="3076" name="Picture 2" descr="C:\Users\Administrator\Pictures\Pictures\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90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40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876810"/>
                </a:solidFill>
                <a:latin typeface="B Titr,Bold"/>
                <a:cs typeface="B Titr" panose="00000700000000000000" pitchFamily="2" charset="-78"/>
              </a:rPr>
              <a:t>تعیین نوع برنامه آمادگی و پاسخ</a:t>
            </a:r>
            <a:r>
              <a:rPr lang="fa-IR" dirty="0"/>
              <a:t/>
            </a:r>
            <a:br>
              <a:rPr lang="fa-IR" dirty="0"/>
            </a:br>
            <a:endParaRPr lang="en-US" dirty="0"/>
          </a:p>
        </p:txBody>
      </p:sp>
      <p:sp>
        <p:nvSpPr>
          <p:cNvPr id="3" name="Content Placeholder 2"/>
          <p:cNvSpPr>
            <a:spLocks noGrp="1"/>
          </p:cNvSpPr>
          <p:nvPr>
            <p:ph idx="1"/>
          </p:nvPr>
        </p:nvSpPr>
        <p:spPr/>
        <p:txBody>
          <a:bodyPr/>
          <a:lstStyle/>
          <a:p>
            <a:pPr marL="0" indent="0" algn="r" rtl="1">
              <a:buNone/>
            </a:pPr>
            <a:r>
              <a:rPr lang="fa-IR" dirty="0">
                <a:cs typeface="B Titr" panose="00000700000000000000" pitchFamily="2" charset="-78"/>
              </a:rPr>
              <a:t>برنامه برای یک نوع مخاطره خاص</a:t>
            </a:r>
          </a:p>
          <a:p>
            <a:pPr marL="0" indent="0" algn="r" rtl="1">
              <a:buNone/>
            </a:pPr>
            <a:endParaRPr lang="en-US" b="1" dirty="0">
              <a:cs typeface="B Titr" panose="00000700000000000000" pitchFamily="2" charset="-78"/>
            </a:endParaRPr>
          </a:p>
          <a:p>
            <a:pPr marL="0" indent="0" algn="r" rtl="1">
              <a:buNone/>
            </a:pPr>
            <a:r>
              <a:rPr lang="fa-IR" dirty="0">
                <a:cs typeface="B Titr" panose="00000700000000000000" pitchFamily="2" charset="-78"/>
              </a:rPr>
              <a:t>برنامه با در نظر گرفتن تمام مخاطرات ممکن</a:t>
            </a:r>
          </a:p>
          <a:p>
            <a:pPr marL="0" indent="0" algn="r" rtl="1">
              <a:buNone/>
            </a:pPr>
            <a:endParaRPr lang="en-US" b="1" dirty="0">
              <a:cs typeface="B Titr" panose="00000700000000000000" pitchFamily="2" charset="-78"/>
            </a:endParaRPr>
          </a:p>
          <a:p>
            <a:pPr marL="0" indent="0" algn="r" rtl="1">
              <a:buNone/>
            </a:pPr>
            <a:r>
              <a:rPr lang="fa-IR" dirty="0">
                <a:cs typeface="B Titr" panose="00000700000000000000" pitchFamily="2" charset="-78"/>
              </a:rPr>
              <a:t>بیشتر بلایا دارای چالشهای یکسان و شرح وظایف نسبتاً یکسانی برای پرسنل هستند.</a:t>
            </a:r>
          </a:p>
          <a:p>
            <a:pPr marL="0" indent="0" algn="r" rtl="1">
              <a:buNone/>
            </a:pPr>
            <a:endParaRPr lang="en-US" b="1" dirty="0">
              <a:cs typeface="B Titr" panose="00000700000000000000" pitchFamily="2" charset="-78"/>
            </a:endParaRPr>
          </a:p>
          <a:p>
            <a:pPr marL="0" indent="0" algn="r" rtl="1">
              <a:buNone/>
            </a:pPr>
            <a:r>
              <a:rPr lang="fa-IR" dirty="0">
                <a:cs typeface="B Titr" panose="00000700000000000000" pitchFamily="2" charset="-78"/>
              </a:rPr>
              <a:t>بنابراین در تدوین برنامه آمادگی از رویکرد تمام مخاطرات </a:t>
            </a:r>
            <a:r>
              <a:rPr lang="en-US" b="1" dirty="0">
                <a:cs typeface="B Titr" panose="00000700000000000000" pitchFamily="2" charset="-78"/>
              </a:rPr>
              <a:t>All Hazards Approach </a:t>
            </a:r>
            <a:r>
              <a:rPr lang="fa-IR" dirty="0">
                <a:cs typeface="B Titr" panose="00000700000000000000" pitchFamily="2" charset="-78"/>
              </a:rPr>
              <a:t>استفاده می شود.</a:t>
            </a:r>
            <a:r>
              <a:rPr lang="fa-IR" dirty="0">
                <a:solidFill>
                  <a:schemeClr val="accent5">
                    <a:lumMod val="50000"/>
                  </a:schemeClr>
                </a:solidFill>
                <a:cs typeface="B Titr" panose="00000700000000000000" pitchFamily="2" charset="-78"/>
              </a:rPr>
              <a:t> </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99687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برنامه با رویکرد تمام مخاطرات</a:t>
            </a:r>
            <a:r>
              <a:rPr lang="fa-IR" dirty="0"/>
              <a:t/>
            </a:r>
            <a:br>
              <a:rPr lang="fa-IR" dirty="0"/>
            </a:br>
            <a:endParaRPr lang="en-US" dirty="0"/>
          </a:p>
        </p:txBody>
      </p:sp>
      <p:sp>
        <p:nvSpPr>
          <p:cNvPr id="3" name="Content Placeholder 2"/>
          <p:cNvSpPr>
            <a:spLocks noGrp="1"/>
          </p:cNvSpPr>
          <p:nvPr>
            <p:ph idx="1"/>
          </p:nvPr>
        </p:nvSpPr>
        <p:spPr/>
        <p:txBody>
          <a:bodyPr>
            <a:normAutofit/>
          </a:bodyPr>
          <a:lstStyle/>
          <a:p>
            <a:pPr marL="0" indent="0" algn="r">
              <a:buNone/>
            </a:pPr>
            <a:r>
              <a:rPr lang="fa-IR" b="1" dirty="0">
                <a:cs typeface="B Nazanin" panose="00000400000000000000" pitchFamily="2" charset="-78"/>
              </a:rPr>
              <a:t>برنامه پیشگیري و کاهش آثار</a:t>
            </a:r>
            <a:r>
              <a:rPr lang="en-US" b="1" dirty="0">
                <a:cs typeface="B Nazanin" panose="00000400000000000000" pitchFamily="2" charset="-78"/>
              </a:rPr>
              <a:t></a:t>
            </a:r>
          </a:p>
          <a:p>
            <a:pPr marL="0" indent="0" algn="r">
              <a:buNone/>
            </a:pPr>
            <a:r>
              <a:rPr lang="fa-IR" b="1" dirty="0">
                <a:cs typeface="B Nazanin" panose="00000400000000000000" pitchFamily="2" charset="-78"/>
              </a:rPr>
              <a:t>برنامه آمادگی: </a:t>
            </a:r>
            <a:r>
              <a:rPr lang="fa-IR" dirty="0">
                <a:cs typeface="B Nazanin" panose="00000400000000000000" pitchFamily="2" charset="-78"/>
              </a:rPr>
              <a:t>تدوین برنامه آمادگی، منجر به افزایش ظرفیت میشود.</a:t>
            </a:r>
            <a:r>
              <a:rPr lang="en-US" b="1" dirty="0">
                <a:cs typeface="B Nazanin" panose="00000400000000000000" pitchFamily="2" charset="-78"/>
              </a:rPr>
              <a:t></a:t>
            </a:r>
          </a:p>
          <a:p>
            <a:pPr marL="0" indent="0" algn="r">
              <a:buNone/>
            </a:pPr>
            <a:r>
              <a:rPr lang="fa-IR" b="1" dirty="0">
                <a:cs typeface="B Nazanin" panose="00000400000000000000" pitchFamily="2" charset="-78"/>
              </a:rPr>
              <a:t>برنامه پاسخ: </a:t>
            </a:r>
            <a:r>
              <a:rPr lang="fa-IR" dirty="0">
                <a:cs typeface="B Nazanin" panose="00000400000000000000" pitchFamily="2" charset="-78"/>
              </a:rPr>
              <a:t>چگونگی استفاده از ظرفیتها برای پاسخ به حوادث و بلایا</a:t>
            </a:r>
            <a:r>
              <a:rPr lang="en-US" b="1" dirty="0">
                <a:cs typeface="B Nazanin" panose="00000400000000000000" pitchFamily="2" charset="-78"/>
              </a:rPr>
              <a:t></a:t>
            </a:r>
          </a:p>
          <a:p>
            <a:pPr marL="0" indent="0" algn="r">
              <a:buNone/>
            </a:pPr>
            <a:r>
              <a:rPr lang="fa-IR" b="1" dirty="0">
                <a:cs typeface="B Nazanin" panose="00000400000000000000" pitchFamily="2" charset="-78"/>
              </a:rPr>
              <a:t>   برنامه اقتضایی: </a:t>
            </a:r>
            <a:r>
              <a:rPr lang="fa-IR" dirty="0">
                <a:cs typeface="B Nazanin" panose="00000400000000000000" pitchFamily="2" charset="-78"/>
              </a:rPr>
              <a:t>برای زمانی که جریان حادثه آن طور که پیشبینی شده بود اتفاق نیفتد.</a:t>
            </a:r>
            <a:r>
              <a:rPr lang="fa-IR" b="1" dirty="0">
                <a:cs typeface="B Nazanin" panose="00000400000000000000" pitchFamily="2" charset="-78"/>
              </a:rPr>
              <a:t>     برنامه تداوم خدمت:</a:t>
            </a:r>
            <a:r>
              <a:rPr lang="fa-IR" dirty="0">
                <a:cs typeface="B Nazanin" panose="00000400000000000000" pitchFamily="2" charset="-78"/>
              </a:rPr>
              <a:t>تمرکز بر اقداماتی جهت ارائه مستمر خدمات حیاتی</a:t>
            </a:r>
            <a:endParaRPr lang="en-US" b="1" dirty="0">
              <a:cs typeface="B Nazanin" panose="00000400000000000000" pitchFamily="2" charset="-78"/>
            </a:endParaRPr>
          </a:p>
          <a:p>
            <a:pPr marL="0" indent="0" algn="r">
              <a:buNone/>
            </a:pPr>
            <a:r>
              <a:rPr lang="fa-IR" b="1" dirty="0">
                <a:cs typeface="B Nazanin" panose="00000400000000000000" pitchFamily="2" charset="-78"/>
              </a:rPr>
              <a:t>برنامه بازیابی: </a:t>
            </a:r>
            <a:r>
              <a:rPr lang="fa-IR" dirty="0">
                <a:cs typeface="B Nazanin" panose="00000400000000000000" pitchFamily="2" charset="-78"/>
              </a:rPr>
              <a:t>تبیین فرآیندهای بازسازی و بازتوانی</a:t>
            </a:r>
            <a:endParaRPr lang="en-US" dirty="0">
              <a:cs typeface="B Nazanin" panose="00000400000000000000" pitchFamily="2" charset="-78"/>
            </a:endParaRPr>
          </a:p>
        </p:txBody>
      </p:sp>
    </p:spTree>
    <p:extLst>
      <p:ext uri="{BB962C8B-B14F-4D97-AF65-F5344CB8AC3E}">
        <p14:creationId xmlns:p14="http://schemas.microsoft.com/office/powerpoint/2010/main" val="148267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جایگاه برنامه آمادگی و پاسخ در چرخه مدیریت بلایا</a:t>
            </a:r>
            <a:r>
              <a:rPr lang="fa-IR" dirty="0">
                <a:cs typeface="B Nazanin" panose="00000400000000000000" pitchFamily="2" charset="-78"/>
              </a:rPr>
              <a:t> </a:t>
            </a:r>
            <a:r>
              <a:rPr lang="fa-IR" dirty="0"/>
              <a:t/>
            </a:r>
            <a:br>
              <a:rPr lang="fa-IR" dirty="0"/>
            </a:br>
            <a:endParaRPr lang="en-US" dirty="0"/>
          </a:p>
        </p:txBody>
      </p:sp>
      <p:sp>
        <p:nvSpPr>
          <p:cNvPr id="3" name="Content Placeholder 2"/>
          <p:cNvSpPr>
            <a:spLocks noGrp="1"/>
          </p:cNvSpPr>
          <p:nvPr>
            <p:ph idx="1"/>
          </p:nvPr>
        </p:nvSpPr>
        <p:spPr/>
        <p:txBody>
          <a:bodyPr>
            <a:normAutofit fontScale="92500"/>
          </a:bodyPr>
          <a:lstStyle/>
          <a:p>
            <a:pPr marL="0" indent="0" algn="r" rtl="1">
              <a:buNone/>
            </a:pPr>
            <a:r>
              <a:rPr lang="fa-IR" dirty="0">
                <a:solidFill>
                  <a:schemeClr val="accent5">
                    <a:lumMod val="50000"/>
                  </a:schemeClr>
                </a:solidFill>
                <a:cs typeface="B Nazanin" panose="00000400000000000000" pitchFamily="2" charset="-78"/>
              </a:rPr>
              <a:t> </a:t>
            </a:r>
          </a:p>
          <a:p>
            <a:pPr marL="0" indent="0" algn="r" rtl="1">
              <a:buNone/>
            </a:pPr>
            <a:r>
              <a:rPr lang="fa-IR" dirty="0">
                <a:cs typeface="B Nazanin" panose="00000400000000000000" pitchFamily="2" charset="-78"/>
              </a:rPr>
              <a:t>در چرخه مدیریت خطر بلایا، تدوین برنامه آمادگی و پاسخ از اولویت ها و ضروریات نظام سلامت است.</a:t>
            </a:r>
            <a:endParaRPr lang="en-US" b="1" dirty="0">
              <a:cs typeface="B Nazanin" panose="00000400000000000000" pitchFamily="2" charset="-78"/>
            </a:endParaRPr>
          </a:p>
          <a:p>
            <a:pPr marL="0" indent="0" algn="r" rtl="1">
              <a:buNone/>
            </a:pPr>
            <a:r>
              <a:rPr lang="fa-IR" b="1" dirty="0">
                <a:cs typeface="B Nazanin" panose="00000400000000000000" pitchFamily="2" charset="-78"/>
              </a:rPr>
              <a:t>کسب آمادگی، سنگ بناي برنامه مقابله با فوریت ها است.</a:t>
            </a:r>
          </a:p>
          <a:p>
            <a:pPr marL="0" indent="0" algn="r" rtl="1">
              <a:buNone/>
            </a:pPr>
            <a:r>
              <a:rPr lang="fa-IR" dirty="0">
                <a:cs typeface="B Nazanin" panose="00000400000000000000" pitchFamily="2" charset="-78"/>
              </a:rPr>
              <a:t>به ازای هر یک تومان صرف بودجه برای آمادگی، 8 تومان در عملیات پاسخ صرفه جویی می شود.</a:t>
            </a:r>
            <a:endParaRPr lang="en-US" b="1" dirty="0">
              <a:cs typeface="B Nazanin" panose="00000400000000000000" pitchFamily="2" charset="-78"/>
            </a:endParaRPr>
          </a:p>
          <a:p>
            <a:pPr marL="0" indent="0" algn="r" rtl="1">
              <a:buNone/>
            </a:pPr>
            <a:r>
              <a:rPr lang="fa-IR" b="1" dirty="0">
                <a:cs typeface="B Nazanin" panose="00000400000000000000" pitchFamily="2" charset="-78"/>
              </a:rPr>
              <a:t>تهیه و تدوین و اجراي جامع و صحیح دستورالعمل هاي مدیریت و کاهش خطر براي:</a:t>
            </a:r>
          </a:p>
          <a:p>
            <a:pPr marL="0" indent="0" algn="r" rtl="1">
              <a:buNone/>
            </a:pPr>
            <a:endParaRPr lang="en-US" b="1" dirty="0">
              <a:cs typeface="B Nazanin" panose="00000400000000000000" pitchFamily="2" charset="-78"/>
            </a:endParaRPr>
          </a:p>
          <a:p>
            <a:pPr marL="0" indent="0" algn="r" rtl="1">
              <a:buNone/>
            </a:pPr>
            <a:r>
              <a:rPr lang="fa-IR" dirty="0">
                <a:cs typeface="B Nazanin" panose="00000400000000000000" pitchFamily="2" charset="-78"/>
              </a:rPr>
              <a:t>.1 حفاظت از سلامت کارکنان، اساتید، دانشجویان و بیماران و مراجعین</a:t>
            </a:r>
            <a:endParaRPr lang="en-US" b="1" dirty="0">
              <a:cs typeface="B Nazanin" panose="00000400000000000000" pitchFamily="2" charset="-78"/>
            </a:endParaRPr>
          </a:p>
          <a:p>
            <a:pPr marL="0" indent="0" algn="r" rtl="1">
              <a:buNone/>
            </a:pPr>
            <a:r>
              <a:rPr lang="fa-IR" dirty="0">
                <a:cs typeface="B Nazanin" panose="00000400000000000000" pitchFamily="2" charset="-78"/>
              </a:rPr>
              <a:t>.2 به حداقل رساندن خسارت به اموال و ساختمان ها</a:t>
            </a:r>
            <a:endParaRPr lang="en-US" b="1" dirty="0">
              <a:cs typeface="B Nazanin" panose="00000400000000000000" pitchFamily="2" charset="-78"/>
            </a:endParaRPr>
          </a:p>
          <a:p>
            <a:pPr marL="0" indent="0" algn="r" rtl="1">
              <a:buNone/>
            </a:pPr>
            <a:r>
              <a:rPr lang="fa-IR" dirty="0">
                <a:cs typeface="B Nazanin" panose="00000400000000000000" pitchFamily="2" charset="-78"/>
              </a:rPr>
              <a:t>.3 بازگشت سریع عملکرد پس از حادثه</a:t>
            </a:r>
            <a:endParaRPr lang="en-US" dirty="0">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120478" y="4317061"/>
            <a:ext cx="3959154" cy="2463567"/>
          </a:xfrm>
          <a:prstGeom prst="rect">
            <a:avLst/>
          </a:prstGeom>
        </p:spPr>
      </p:pic>
    </p:spTree>
    <p:extLst>
      <p:ext uri="{BB962C8B-B14F-4D97-AF65-F5344CB8AC3E}">
        <p14:creationId xmlns:p14="http://schemas.microsoft.com/office/powerpoint/2010/main" val="264700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876810"/>
                </a:solidFill>
                <a:latin typeface="B Titr,Bold"/>
                <a:cs typeface="B Titr" panose="00000700000000000000" pitchFamily="2" charset="-78"/>
              </a:rPr>
              <a:t>تعریف آمادگی</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85000" lnSpcReduction="10000"/>
          </a:bodyPr>
          <a:lstStyle/>
          <a:p>
            <a:pPr marL="0" indent="0" algn="r" rtl="1">
              <a:buNone/>
            </a:pPr>
            <a:endParaRPr lang="en-US" b="1" dirty="0">
              <a:cs typeface="B Nazanin" panose="00000400000000000000" pitchFamily="2" charset="-78"/>
            </a:endParaRPr>
          </a:p>
          <a:p>
            <a:pPr algn="r" rtl="1"/>
            <a:r>
              <a:rPr lang="fa-IR" dirty="0">
                <a:cs typeface="B Nazanin" panose="00000400000000000000" pitchFamily="2" charset="-78"/>
              </a:rPr>
              <a:t>تمام فعالیت ها و اقداماتی که پیشاپیش برای اطمینان از پاسخ موثر به آثار سوء مخاطره ها انجام می گیرند.</a:t>
            </a:r>
            <a:endParaRPr lang="en-US" b="1" dirty="0">
              <a:cs typeface="B Nazanin" panose="00000400000000000000" pitchFamily="2" charset="-78"/>
            </a:endParaRPr>
          </a:p>
          <a:p>
            <a:pPr algn="r" rtl="1"/>
            <a:r>
              <a:rPr lang="fa-IR" dirty="0">
                <a:cs typeface="B Nazanin" panose="00000400000000000000" pitchFamily="2" charset="-78"/>
              </a:rPr>
              <a:t>فرآیند آمادگی شامل طیف وسیعی از وظایف ویژه و فعالیت ها می باشد که قبل از وقوع حوادث و بلایا برای بهبود قابلیت های عملیاتی به منظور ارائه پاسخ مناسب به بلایا و بازیابی عوارض ناشی از حوادث صورت می گیرند.</a:t>
            </a:r>
            <a:endParaRPr lang="en-US" b="1" dirty="0">
              <a:cs typeface="B Nazanin" panose="00000400000000000000" pitchFamily="2" charset="-78"/>
            </a:endParaRPr>
          </a:p>
          <a:p>
            <a:pPr algn="r" rtl="1"/>
            <a:r>
              <a:rPr lang="fa-IR" dirty="0">
                <a:cs typeface="B Nazanin" panose="00000400000000000000" pitchFamily="2" charset="-78"/>
              </a:rPr>
              <a:t>آمادگی یک فرآیند مداوم بوده که شامل تلاش های تمام سطوح دولتی و خصوصی و سازمان های مردم نهاد )سمن( برای شناسایی ئ تهدیدات، تعیین آسیب پذیری، و شناسایی ظرفیت )منابع( موجود و مورد نیاز می باشد.</a:t>
            </a:r>
            <a:endParaRPr lang="en-US" b="1" dirty="0">
              <a:cs typeface="B Nazanin" panose="00000400000000000000" pitchFamily="2" charset="-78"/>
            </a:endParaRPr>
          </a:p>
          <a:p>
            <a:pPr algn="r" rtl="1"/>
            <a:r>
              <a:rPr lang="fa-IR" dirty="0">
                <a:cs typeface="B Nazanin" panose="00000400000000000000" pitchFamily="2" charset="-78"/>
              </a:rPr>
              <a:t>برنامه های آمادگی شامل طراحی سامانه های هشدار دهنده، برنامه ریزی برای تخلیه و جابه جایی افراد، ذخیره سازی آب و مواد غذایی، ساخت سرپناه موقت، آموزش و تمرین های مرتبط با فاز پاسخ و بازیابی می باشد.</a:t>
            </a:r>
            <a:endParaRPr lang="en-US" b="1" dirty="0">
              <a:cs typeface="B Nazanin" panose="00000400000000000000" pitchFamily="2" charset="-78"/>
            </a:endParaRPr>
          </a:p>
          <a:p>
            <a:pPr algn="r" rtl="1"/>
            <a:r>
              <a:rPr lang="fa-IR" dirty="0">
                <a:cs typeface="B Nazanin" panose="00000400000000000000" pitchFamily="2" charset="-78"/>
              </a:rPr>
              <a:t>به عبارتی دیگر هدف از آمادگی در بلایا این است که بدانیم بعد از بلایا چه کاری را انجام دهیم، چگونه آن کار را انجام دهیم.</a:t>
            </a:r>
            <a:endParaRPr lang="en-US" dirty="0">
              <a:cs typeface="B Nazanin" panose="00000400000000000000" pitchFamily="2" charset="-78"/>
            </a:endParaRPr>
          </a:p>
        </p:txBody>
      </p:sp>
    </p:spTree>
    <p:extLst>
      <p:ext uri="{BB962C8B-B14F-4D97-AF65-F5344CB8AC3E}">
        <p14:creationId xmlns:p14="http://schemas.microsoft.com/office/powerpoint/2010/main" val="410679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Titr" panose="00000700000000000000" pitchFamily="2" charset="-78"/>
              </a:rPr>
              <a:t>10 فاکتور اصلی آمادگی ملی</a:t>
            </a:r>
            <a:r>
              <a:rPr lang="fa-IR" dirty="0">
                <a:cs typeface="B Titr" panose="00000700000000000000" pitchFamily="2" charset="-78"/>
              </a:rPr>
              <a:t> </a:t>
            </a:r>
            <a:endParaRPr lang="en-US" dirty="0">
              <a:cs typeface="B Titr" panose="00000700000000000000" pitchFamily="2" charset="-78"/>
            </a:endParaRPr>
          </a:p>
        </p:txBody>
      </p:sp>
      <p:sp>
        <p:nvSpPr>
          <p:cNvPr id="6" name="Content Placeholder 5"/>
          <p:cNvSpPr>
            <a:spLocks noGrp="1"/>
          </p:cNvSpPr>
          <p:nvPr>
            <p:ph sz="half" idx="1"/>
          </p:nvPr>
        </p:nvSpPr>
        <p:spPr/>
        <p:txBody>
          <a:bodyPr/>
          <a:lstStyle/>
          <a:p>
            <a:pPr marL="0" indent="0" algn="r">
              <a:buNone/>
            </a:pPr>
            <a:r>
              <a:rPr lang="fa-IR" b="1" dirty="0">
                <a:cs typeface="B Nazanin" panose="00000400000000000000" pitchFamily="2" charset="-78"/>
              </a:rPr>
              <a:t>سطح ملی:</a:t>
            </a:r>
          </a:p>
          <a:p>
            <a:pPr algn="r" rtl="1"/>
            <a:r>
              <a:rPr lang="fa-IR" b="1" dirty="0">
                <a:cs typeface="B Nazanin" panose="00000400000000000000" pitchFamily="2" charset="-78"/>
              </a:rPr>
              <a:t>سیاست ها </a:t>
            </a:r>
          </a:p>
          <a:p>
            <a:pPr algn="r" rtl="1"/>
            <a:r>
              <a:rPr lang="fa-IR" b="1" dirty="0">
                <a:cs typeface="B Nazanin" panose="00000400000000000000" pitchFamily="2" charset="-78"/>
              </a:rPr>
              <a:t>راهنما ها </a:t>
            </a:r>
          </a:p>
          <a:p>
            <a:pPr algn="r" rtl="1"/>
            <a:r>
              <a:rPr lang="fa-IR" b="1" dirty="0">
                <a:cs typeface="B Nazanin" panose="00000400000000000000" pitchFamily="2" charset="-78"/>
              </a:rPr>
              <a:t>روش ها </a:t>
            </a:r>
            <a:endParaRPr lang="en-US" b="1" dirty="0">
              <a:cs typeface="B Nazanin" panose="00000400000000000000" pitchFamily="2" charset="-78"/>
            </a:endParaRPr>
          </a:p>
        </p:txBody>
      </p:sp>
      <p:sp>
        <p:nvSpPr>
          <p:cNvPr id="7" name="Content Placeholder 6"/>
          <p:cNvSpPr>
            <a:spLocks noGrp="1"/>
          </p:cNvSpPr>
          <p:nvPr>
            <p:ph sz="half" idx="2"/>
          </p:nvPr>
        </p:nvSpPr>
        <p:spPr/>
        <p:txBody>
          <a:bodyPr/>
          <a:lstStyle/>
          <a:p>
            <a:pPr marL="0" indent="0" algn="r" rtl="1">
              <a:buNone/>
            </a:pPr>
            <a:r>
              <a:rPr lang="fa-IR" b="1" dirty="0">
                <a:cs typeface="B Nazanin" panose="00000400000000000000" pitchFamily="2" charset="-78"/>
              </a:rPr>
              <a:t>سطح فردی </a:t>
            </a:r>
          </a:p>
          <a:p>
            <a:pPr algn="r" rtl="1"/>
            <a:r>
              <a:rPr lang="fa-IR" b="1" dirty="0">
                <a:cs typeface="B Nazanin" panose="00000400000000000000" pitchFamily="2" charset="-78"/>
              </a:rPr>
              <a:t>دانش </a:t>
            </a:r>
            <a:endParaRPr lang="en-US" b="1" dirty="0">
              <a:cs typeface="B Nazanin" panose="00000400000000000000" pitchFamily="2" charset="-78"/>
            </a:endParaRPr>
          </a:p>
          <a:p>
            <a:pPr algn="r" rtl="1"/>
            <a:r>
              <a:rPr lang="fa-IR" b="1" dirty="0">
                <a:cs typeface="B Nazanin" panose="00000400000000000000" pitchFamily="2" charset="-78"/>
              </a:rPr>
              <a:t>مهارت </a:t>
            </a:r>
          </a:p>
          <a:p>
            <a:pPr algn="r" rtl="1"/>
            <a:r>
              <a:rPr lang="fa-IR" b="1" dirty="0">
                <a:cs typeface="B Nazanin" panose="00000400000000000000" pitchFamily="2" charset="-78"/>
              </a:rPr>
              <a:t>نگرش </a:t>
            </a:r>
          </a:p>
          <a:p>
            <a:pPr marL="0" indent="0" algn="r" rtl="1">
              <a:buNone/>
            </a:pPr>
            <a:r>
              <a:rPr lang="fa-IR" b="1" dirty="0">
                <a:cs typeface="B Nazanin" panose="00000400000000000000" pitchFamily="2" charset="-78"/>
              </a:rPr>
              <a:t>سطح محلی </a:t>
            </a:r>
          </a:p>
          <a:p>
            <a:pPr algn="r" rtl="1"/>
            <a:r>
              <a:rPr lang="fa-IR" b="1" dirty="0">
                <a:cs typeface="B Nazanin" panose="00000400000000000000" pitchFamily="2" charset="-78"/>
              </a:rPr>
              <a:t>برنامه ها </a:t>
            </a:r>
          </a:p>
          <a:p>
            <a:pPr algn="r" rtl="1"/>
            <a:r>
              <a:rPr lang="fa-IR" b="1" dirty="0">
                <a:cs typeface="B Nazanin" panose="00000400000000000000" pitchFamily="2" charset="-78"/>
              </a:rPr>
              <a:t>منابع </a:t>
            </a:r>
          </a:p>
          <a:p>
            <a:pPr algn="r" rtl="1"/>
            <a:r>
              <a:rPr lang="fa-IR" b="1" dirty="0">
                <a:cs typeface="B Nazanin" panose="00000400000000000000" pitchFamily="2" charset="-78"/>
              </a:rPr>
              <a:t>ساختار قدرت  </a:t>
            </a:r>
            <a:endParaRPr lang="en-US" b="1" dirty="0">
              <a:cs typeface="B Nazanin" panose="00000400000000000000" pitchFamily="2" charset="-78"/>
            </a:endParaRPr>
          </a:p>
        </p:txBody>
      </p:sp>
    </p:spTree>
    <p:extLst>
      <p:ext uri="{BB962C8B-B14F-4D97-AF65-F5344CB8AC3E}">
        <p14:creationId xmlns:p14="http://schemas.microsoft.com/office/powerpoint/2010/main" val="401525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441"/>
          </a:xfrm>
        </p:spPr>
        <p:txBody>
          <a:bodyPr/>
          <a:lstStyle/>
          <a:p>
            <a:pPr algn="ctr"/>
            <a:r>
              <a:rPr lang="fa-IR" b="1" dirty="0">
                <a:cs typeface="B Nazanin" panose="00000400000000000000" pitchFamily="2" charset="-78"/>
              </a:rPr>
              <a:t>مراحل اصلی برنامه آمادگی</a:t>
            </a:r>
            <a:r>
              <a:rPr lang="fa-IR" dirty="0">
                <a:cs typeface="B Nazanin" panose="00000400000000000000" pitchFamily="2" charset="-78"/>
              </a:rPr>
              <a:t> </a:t>
            </a:r>
            <a:endParaRPr lang="en-US" dirty="0">
              <a:cs typeface="B Nazanin" panose="00000400000000000000" pitchFamily="2" charset="-78"/>
            </a:endParaRPr>
          </a:p>
        </p:txBody>
      </p:sp>
      <p:sp>
        <p:nvSpPr>
          <p:cNvPr id="4" name="Content Placeholder 3"/>
          <p:cNvSpPr>
            <a:spLocks noGrp="1"/>
          </p:cNvSpPr>
          <p:nvPr>
            <p:ph idx="1"/>
          </p:nvPr>
        </p:nvSpPr>
        <p:spPr/>
        <p:txBody>
          <a:bodyPr>
            <a:normAutofit/>
          </a:bodyPr>
          <a:lstStyle/>
          <a:p>
            <a:pPr marL="0" indent="0" algn="r">
              <a:buNone/>
            </a:pPr>
            <a:r>
              <a:rPr lang="fa-IR" dirty="0">
                <a:cs typeface="B Nazanin" panose="00000400000000000000" pitchFamily="2" charset="-78"/>
              </a:rPr>
              <a:t>1- راه اندازی کمیته حوادث و بلایا</a:t>
            </a:r>
          </a:p>
          <a:p>
            <a:pPr marL="0" indent="0" algn="r">
              <a:buNone/>
            </a:pPr>
            <a:r>
              <a:rPr lang="fa-IR" dirty="0">
                <a:cs typeface="B Nazanin" panose="00000400000000000000" pitchFamily="2" charset="-78"/>
              </a:rPr>
              <a:t>2 - تجهیز اطاق فرماندهی</a:t>
            </a:r>
          </a:p>
          <a:p>
            <a:pPr marL="0" indent="0" algn="r">
              <a:buNone/>
            </a:pPr>
            <a:r>
              <a:rPr lang="fa-IR" dirty="0">
                <a:cs typeface="B Nazanin" panose="00000400000000000000" pitchFamily="2" charset="-78"/>
              </a:rPr>
              <a:t>3 - تعیین مدیر و مسئول کمیته</a:t>
            </a:r>
          </a:p>
          <a:p>
            <a:pPr marL="0" indent="0" algn="r">
              <a:buNone/>
            </a:pPr>
            <a:r>
              <a:rPr lang="fa-IR" dirty="0">
                <a:cs typeface="B Nazanin" panose="00000400000000000000" pitchFamily="2" charset="-78"/>
              </a:rPr>
              <a:t>4 - بررسی خطر به منظور برآورد ریسک مخاطرات داخلی و خارجی</a:t>
            </a:r>
          </a:p>
          <a:p>
            <a:pPr marL="0" indent="0" algn="r">
              <a:buNone/>
            </a:pPr>
            <a:r>
              <a:rPr lang="fa-IR" dirty="0">
                <a:cs typeface="B Nazanin" panose="00000400000000000000" pitchFamily="2" charset="-78"/>
              </a:rPr>
              <a:t>استخراج مخاطرات ارزیابی آسیب پذیری بررسی ظرفیت موجود در بیمارستان</a:t>
            </a:r>
          </a:p>
          <a:p>
            <a:pPr marL="0" indent="0" algn="r">
              <a:buNone/>
            </a:pPr>
            <a:r>
              <a:rPr lang="fa-IR" dirty="0">
                <a:cs typeface="B Nazanin" panose="00000400000000000000" pitchFamily="2" charset="-78"/>
              </a:rPr>
              <a:t>تخمین خطرات ارائه و اولویت بندی راهکارهای عملیاتی به منظور کاهش خطر</a:t>
            </a:r>
          </a:p>
          <a:p>
            <a:pPr marL="0" indent="0" algn="r">
              <a:buNone/>
            </a:pPr>
            <a:r>
              <a:rPr lang="fa-IR" dirty="0">
                <a:cs typeface="B Nazanin" panose="00000400000000000000" pitchFamily="2" charset="-78"/>
              </a:rPr>
              <a:t>5 - تدوین سناریوهای محتمل</a:t>
            </a:r>
            <a:endParaRPr lang="en-US"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 y="4759986"/>
            <a:ext cx="4468837" cy="1878036"/>
          </a:xfrm>
          <a:prstGeom prst="rect">
            <a:avLst/>
          </a:prstGeom>
        </p:spPr>
      </p:pic>
    </p:spTree>
    <p:extLst>
      <p:ext uri="{BB962C8B-B14F-4D97-AF65-F5344CB8AC3E}">
        <p14:creationId xmlns:p14="http://schemas.microsoft.com/office/powerpoint/2010/main" val="10528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کارکردهای فاز آمادگی در بلایا</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dirty="0">
                <a:cs typeface="B Nazanin" panose="00000400000000000000" pitchFamily="2" charset="-78"/>
              </a:rPr>
              <a:t>اقداماتی هستند که در فاز آمادگی برای برنامه ریزی دقیق و عملیات پاسخ موثر انجام می شوند، عبارتند از:</a:t>
            </a:r>
          </a:p>
          <a:p>
            <a:pPr marL="0" indent="0" algn="r">
              <a:buNone/>
            </a:pPr>
            <a:r>
              <a:rPr lang="fa-IR" b="1" dirty="0">
                <a:cs typeface="B Nazanin" panose="00000400000000000000" pitchFamily="2" charset="-78"/>
              </a:rPr>
              <a:t>هماهنگی </a:t>
            </a:r>
            <a:r>
              <a:rPr lang="fa-IR" dirty="0">
                <a:cs typeface="B Nazanin" panose="00000400000000000000" pitchFamily="2" charset="-78"/>
              </a:rPr>
              <a:t>درون و برون سازمانی، نیاز به حضور و مشارکت بیش از یک سازمان در بلایا</a:t>
            </a:r>
            <a:endParaRPr lang="en-US" b="1" dirty="0">
              <a:cs typeface="B Nazanin" panose="00000400000000000000" pitchFamily="2" charset="-78"/>
            </a:endParaRPr>
          </a:p>
          <a:p>
            <a:pPr marL="0" indent="0" algn="r">
              <a:buNone/>
            </a:pPr>
            <a:r>
              <a:rPr lang="fa-IR" dirty="0">
                <a:cs typeface="B Nazanin" panose="00000400000000000000" pitchFamily="2" charset="-78"/>
              </a:rPr>
              <a:t>شناسایی سازمان های همکار</a:t>
            </a:r>
            <a:endParaRPr lang="en-US" b="1" dirty="0">
              <a:cs typeface="B Nazanin" panose="00000400000000000000" pitchFamily="2" charset="-78"/>
            </a:endParaRPr>
          </a:p>
          <a:p>
            <a:pPr marL="0" indent="0" algn="r">
              <a:buNone/>
            </a:pPr>
            <a:r>
              <a:rPr lang="fa-IR" dirty="0">
                <a:cs typeface="B Nazanin" panose="00000400000000000000" pitchFamily="2" charset="-78"/>
              </a:rPr>
              <a:t>برگزاری جلسات هماهنگی </a:t>
            </a:r>
          </a:p>
          <a:p>
            <a:pPr marL="0" indent="0" algn="r">
              <a:buNone/>
            </a:pPr>
            <a:r>
              <a:rPr lang="fa-IR" dirty="0">
                <a:cs typeface="B Nazanin" panose="00000400000000000000" pitchFamily="2" charset="-78"/>
              </a:rPr>
              <a:t>تدوین تفاهم نامه</a:t>
            </a:r>
            <a:endParaRPr lang="en-US" b="1" dirty="0">
              <a:cs typeface="B Nazanin" panose="00000400000000000000" pitchFamily="2" charset="-78"/>
            </a:endParaRPr>
          </a:p>
          <a:p>
            <a:pPr marL="0" indent="0" algn="r">
              <a:buNone/>
            </a:pPr>
            <a:r>
              <a:rPr lang="fa-IR" dirty="0">
                <a:cs typeface="B Nazanin" panose="00000400000000000000" pitchFamily="2" charset="-78"/>
              </a:rPr>
              <a:t>ارزیابی و نظارت مستمر</a:t>
            </a:r>
            <a:endParaRPr lang="en-US" dirty="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16970"/>
            <a:ext cx="3542675" cy="2241030"/>
          </a:xfrm>
          <a:prstGeom prst="rect">
            <a:avLst/>
          </a:prstGeom>
        </p:spPr>
      </p:pic>
    </p:spTree>
    <p:extLst>
      <p:ext uri="{BB962C8B-B14F-4D97-AF65-F5344CB8AC3E}">
        <p14:creationId xmlns:p14="http://schemas.microsoft.com/office/powerpoint/2010/main" val="3197837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کارکردهای فاز آمادگی در بلایا</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b="1" dirty="0">
                <a:cs typeface="B Nazanin" panose="00000400000000000000" pitchFamily="2" charset="-78"/>
              </a:rPr>
              <a:t>ارزیابی خطر </a:t>
            </a:r>
            <a:r>
              <a:rPr lang="fa-IR" dirty="0">
                <a:cs typeface="B Nazanin" panose="00000400000000000000" pitchFamily="2" charset="-78"/>
              </a:rPr>
              <a:t>شناسایی و برآورد احتمال وقوع و خسارات محتمل مخاطرات تهدید کننده سازمان</a:t>
            </a:r>
            <a:endParaRPr lang="en-US" b="1" dirty="0">
              <a:cs typeface="B Nazanin" panose="00000400000000000000" pitchFamily="2" charset="-78"/>
            </a:endParaRPr>
          </a:p>
          <a:p>
            <a:pPr marL="0" indent="0" algn="r">
              <a:buNone/>
            </a:pPr>
            <a:r>
              <a:rPr lang="fa-IR" b="1" dirty="0">
                <a:cs typeface="B Nazanin" panose="00000400000000000000" pitchFamily="2" charset="-78"/>
              </a:rPr>
              <a:t>تدوین برنامه پاسخ </a:t>
            </a:r>
            <a:r>
              <a:rPr lang="fa-IR" dirty="0">
                <a:cs typeface="B Nazanin" panose="00000400000000000000" pitchFamily="2" charset="-78"/>
              </a:rPr>
              <a:t>سالانه یک بار بر اساس درس آموخته های حوادث و تمرین ها</a:t>
            </a:r>
          </a:p>
          <a:p>
            <a:pPr marL="0" indent="0" algn="r">
              <a:buNone/>
            </a:pPr>
            <a:r>
              <a:rPr lang="fa-IR" b="1" dirty="0">
                <a:cs typeface="B Nazanin" panose="00000400000000000000" pitchFamily="2" charset="-78"/>
              </a:rPr>
              <a:t>ذخیره سازي لوازم و تجهیزات </a:t>
            </a:r>
            <a:r>
              <a:rPr lang="fa-IR" dirty="0">
                <a:cs typeface="B Nazanin" panose="00000400000000000000" pitchFamily="2" charset="-78"/>
              </a:rPr>
              <a:t>کلیه لوازم و تجهیزات فنی لازم برای فاز پاسخ ذخیره و بر اساس برنامه زمانبندی کنترل می شود.</a:t>
            </a:r>
          </a:p>
          <a:p>
            <a:pPr marL="0" indent="0" algn="r">
              <a:buNone/>
            </a:pPr>
            <a:r>
              <a:rPr lang="fa-IR" b="1" dirty="0">
                <a:cs typeface="B Nazanin" panose="00000400000000000000" pitchFamily="2" charset="-78"/>
              </a:rPr>
              <a:t>آموزش پرسنل </a:t>
            </a:r>
            <a:r>
              <a:rPr lang="fa-IR" dirty="0">
                <a:cs typeface="B Nazanin" panose="00000400000000000000" pitchFamily="2" charset="-78"/>
              </a:rPr>
              <a:t>آموزش مدیران و کارکنان، آموزش های پایه و تخصصی، ارزشیابی مهارت و دانش بعد از آموزش</a:t>
            </a:r>
            <a:r>
              <a:rPr lang="fa-IR" b="1" dirty="0">
                <a:cs typeface="B Nazanin" panose="00000400000000000000" pitchFamily="2" charset="-78"/>
              </a:rPr>
              <a:t>تمرین پرسنل </a:t>
            </a:r>
            <a:r>
              <a:rPr lang="fa-IR" dirty="0">
                <a:cs typeface="B Nazanin" panose="00000400000000000000" pitchFamily="2" charset="-78"/>
              </a:rPr>
              <a:t>تمرین دورمیزی سالی دو بار و عملیاتی سالی یک بار</a:t>
            </a:r>
          </a:p>
          <a:p>
            <a:pPr marL="0" indent="0" algn="r">
              <a:buNone/>
            </a:pPr>
            <a:r>
              <a:rPr lang="fa-IR" b="1" dirty="0">
                <a:cs typeface="B Nazanin" panose="00000400000000000000" pitchFamily="2" charset="-78"/>
              </a:rPr>
              <a:t>آموزش و تمرین اجزاي اصلی برنامه آمادگی هستند.</a:t>
            </a:r>
            <a:endParaRPr lang="en-US" b="1" dirty="0">
              <a:cs typeface="B Nazanin" panose="00000400000000000000" pitchFamily="2" charset="-78"/>
            </a:endParaRPr>
          </a:p>
        </p:txBody>
      </p:sp>
    </p:spTree>
    <p:extLst>
      <p:ext uri="{BB962C8B-B14F-4D97-AF65-F5344CB8AC3E}">
        <p14:creationId xmlns:p14="http://schemas.microsoft.com/office/powerpoint/2010/main" val="4100110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cs typeface="B Nazanin" panose="00000400000000000000" pitchFamily="2" charset="-78"/>
              </a:rPr>
              <a:t>تعریف پاسخ </a:t>
            </a:r>
            <a:r>
              <a:rPr lang="en-US" b="1" dirty="0">
                <a:cs typeface="B Nazanin" panose="00000400000000000000" pitchFamily="2" charset="-78"/>
              </a:rPr>
              <a:t>Response</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rtl="1">
              <a:buFont typeface="Wingdings" panose="05000000000000000000" pitchFamily="2" charset="2"/>
              <a:buChar char="q"/>
            </a:pPr>
            <a:r>
              <a:rPr lang="fa-IR" dirty="0">
                <a:solidFill>
                  <a:srgbClr val="C00000"/>
                </a:solidFill>
                <a:cs typeface="B Nazanin" panose="00000400000000000000" pitchFamily="2" charset="-78"/>
              </a:rPr>
              <a:t>عبارت است از کمک رسانی یا انجام مداخلات حین یا بلافاصله بعد از بلایا، به منظور حفظ جان و نیازهای حداقل و پایه مردم آسیب دیده.</a:t>
            </a:r>
            <a:r>
              <a:rPr lang="en-US" b="1" dirty="0">
                <a:solidFill>
                  <a:srgbClr val="C00000"/>
                </a:solidFill>
                <a:cs typeface="B Nazanin" panose="00000400000000000000" pitchFamily="2" charset="-78"/>
              </a:rPr>
              <a:t> </a:t>
            </a:r>
            <a:r>
              <a:rPr lang="fa-IR" dirty="0">
                <a:solidFill>
                  <a:srgbClr val="C00000"/>
                </a:solidFill>
                <a:cs typeface="B Nazanin" panose="00000400000000000000" pitchFamily="2" charset="-78"/>
              </a:rPr>
              <a:t>پاسخ می تواند فوری، کوتاه یا طولانی مدت باشد.</a:t>
            </a:r>
          </a:p>
          <a:p>
            <a:pPr algn="just" rtl="1">
              <a:buFont typeface="Wingdings" panose="05000000000000000000" pitchFamily="2" charset="2"/>
              <a:buChar char="q"/>
            </a:pPr>
            <a:r>
              <a:rPr lang="fa-IR" dirty="0">
                <a:solidFill>
                  <a:srgbClr val="C00000"/>
                </a:solidFill>
                <a:cs typeface="B Nazanin" panose="00000400000000000000" pitchFamily="2" charset="-78"/>
              </a:rPr>
              <a:t>اقداماتی که برای پاسخ به اثرات مستقیم حوادث و بلایا صورت می گیرند.</a:t>
            </a:r>
          </a:p>
          <a:p>
            <a:pPr algn="just" rtl="1">
              <a:buFont typeface="Wingdings" panose="05000000000000000000" pitchFamily="2" charset="2"/>
              <a:buChar char="q"/>
            </a:pPr>
            <a:r>
              <a:rPr lang="fa-IR" dirty="0">
                <a:solidFill>
                  <a:srgbClr val="C00000"/>
                </a:solidFill>
                <a:cs typeface="B Nazanin" panose="00000400000000000000" pitchFamily="2" charset="-78"/>
              </a:rPr>
              <a:t>اقدامات پاسخ شامل اجرای برنامه عملیات فوریت و فعالیت های مربوط به کاهش اثر بلایا برای پیشگیری از مرگ و میر بیشتر، آسیب های فردی، آسیب به دارایی ها و سایر نتایج ناگوار می باشد.</a:t>
            </a:r>
          </a:p>
          <a:p>
            <a:pPr algn="just" rtl="1">
              <a:buFont typeface="Wingdings" panose="05000000000000000000" pitchFamily="2" charset="2"/>
              <a:buChar char="q"/>
            </a:pPr>
            <a:r>
              <a:rPr lang="fa-IR" dirty="0">
                <a:solidFill>
                  <a:srgbClr val="C00000"/>
                </a:solidFill>
                <a:cs typeface="B Nazanin" panose="00000400000000000000" pitchFamily="2" charset="-78"/>
              </a:rPr>
              <a:t>فعالیت های مرحله پاسخ، شامل به کار گرفتن سامانه های اطلاعاتی هوشمند برای کاهش اثرات یا نتایج حادثه، افزایش امنیت عملیات، یافتن ماهیت و منبع تهدیدها، اجرای نظام مراقبت به صورت مداوم، اجرای برنامه های واکسیناسیون، جداسازی افراد و یا قرنطینه کردن آنان می باشد.</a:t>
            </a:r>
            <a:endParaRPr lang="en-US" dirty="0">
              <a:solidFill>
                <a:srgbClr val="C00000"/>
              </a:solidFill>
              <a:cs typeface="B Nazanin" panose="00000400000000000000" pitchFamily="2" charset="-78"/>
            </a:endParaRPr>
          </a:p>
        </p:txBody>
      </p:sp>
    </p:spTree>
    <p:extLst>
      <p:ext uri="{BB962C8B-B14F-4D97-AF65-F5344CB8AC3E}">
        <p14:creationId xmlns:p14="http://schemas.microsoft.com/office/powerpoint/2010/main" val="392487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برنامه پاسخ</a:t>
            </a:r>
            <a:endParaRPr lang="en-US" dirty="0">
              <a:cs typeface="B Nazanin" panose="00000400000000000000" pitchFamily="2" charset="-78"/>
            </a:endParaRPr>
          </a:p>
        </p:txBody>
      </p:sp>
      <p:sp>
        <p:nvSpPr>
          <p:cNvPr id="3" name="Content Placeholder 2"/>
          <p:cNvSpPr>
            <a:spLocks noGrp="1"/>
          </p:cNvSpPr>
          <p:nvPr>
            <p:ph sz="half" idx="2"/>
          </p:nvPr>
        </p:nvSpPr>
        <p:spPr>
          <a:xfrm>
            <a:off x="839788" y="1681163"/>
            <a:ext cx="5157787" cy="4508500"/>
          </a:xfrm>
        </p:spPr>
        <p:txBody>
          <a:bodyPr>
            <a:normAutofit/>
          </a:bodyPr>
          <a:lstStyle/>
          <a:p>
            <a:pPr marL="0" indent="0" algn="r">
              <a:buNone/>
            </a:pPr>
            <a:r>
              <a:rPr lang="fa-IR" dirty="0">
                <a:cs typeface="B Nazanin" panose="00000400000000000000" pitchFamily="2" charset="-78"/>
              </a:rPr>
              <a:t>یکی از برنامه هایی که معرف آمادگی نظام سلامت، برنامه پاسخ عملیاتی می باشد.</a:t>
            </a:r>
            <a:endParaRPr lang="en-US" b="1" dirty="0">
              <a:cs typeface="B Nazanin" panose="00000400000000000000" pitchFamily="2" charset="-78"/>
            </a:endParaRPr>
          </a:p>
          <a:p>
            <a:pPr marL="0" indent="0" algn="r">
              <a:buNone/>
            </a:pPr>
            <a:r>
              <a:rPr lang="fa-IR" dirty="0">
                <a:cs typeface="B Nazanin" panose="00000400000000000000" pitchFamily="2" charset="-78"/>
              </a:rPr>
              <a:t>در سال های اخیر چارچوب پاسخ ملی بلایا </a:t>
            </a:r>
            <a:r>
              <a:rPr lang="en-US" b="1" dirty="0">
                <a:cs typeface="B Nazanin" panose="00000400000000000000" pitchFamily="2" charset="-78"/>
              </a:rPr>
              <a:t>NRF) National Response Framework</a:t>
            </a:r>
          </a:p>
          <a:p>
            <a:pPr marL="0" indent="0" algn="r">
              <a:buNone/>
            </a:pPr>
            <a:r>
              <a:rPr lang="fa-IR" dirty="0">
                <a:cs typeface="B Nazanin" panose="00000400000000000000" pitchFamily="2" charset="-78"/>
              </a:rPr>
              <a:t>توسط وزارت بهداشت تدوین شده است.</a:t>
            </a:r>
          </a:p>
          <a:p>
            <a:pPr marL="0" indent="0" algn="r">
              <a:buNone/>
            </a:pPr>
            <a:r>
              <a:rPr lang="fa-IR" dirty="0">
                <a:cs typeface="B Nazanin" panose="00000400000000000000" pitchFamily="2" charset="-78"/>
              </a:rPr>
              <a:t>این چارچوب پاسخ ملی به نوعی یک نقشه راه و برنامه پاسخ نسبت به هر حادثه ای و در هر</a:t>
            </a:r>
          </a:p>
          <a:p>
            <a:pPr marL="0" indent="0" algn="r">
              <a:buNone/>
            </a:pPr>
            <a:r>
              <a:rPr lang="fa-IR" dirty="0">
                <a:cs typeface="B Nazanin" panose="00000400000000000000" pitchFamily="2" charset="-78"/>
              </a:rPr>
              <a:t>سطحی است</a:t>
            </a:r>
            <a:r>
              <a:rPr lang="fa-IR" dirty="0"/>
              <a:t>.</a:t>
            </a:r>
            <a:endParaRPr lang="en-US" dirty="0">
              <a:solidFill>
                <a:srgbClr val="C00000"/>
              </a:solidFill>
              <a:cs typeface="B Nazanin" panose="00000400000000000000" pitchFamily="2" charset="-78"/>
            </a:endParaRPr>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pic>
        <p:nvPicPr>
          <p:cNvPr id="6" name="Picture 5"/>
          <p:cNvPicPr>
            <a:picLocks noChangeAspect="1"/>
          </p:cNvPicPr>
          <p:nvPr/>
        </p:nvPicPr>
        <p:blipFill>
          <a:blip r:embed="rId2"/>
          <a:stretch>
            <a:fillRect/>
          </a:stretch>
        </p:blipFill>
        <p:spPr>
          <a:xfrm>
            <a:off x="6172201" y="1416570"/>
            <a:ext cx="5183188" cy="4894289"/>
          </a:xfrm>
          <a:prstGeom prst="rect">
            <a:avLst/>
          </a:prstGeom>
        </p:spPr>
      </p:pic>
    </p:spTree>
    <p:extLst>
      <p:ext uri="{BB962C8B-B14F-4D97-AF65-F5344CB8AC3E}">
        <p14:creationId xmlns:p14="http://schemas.microsoft.com/office/powerpoint/2010/main" val="1878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a:solidFill>
                  <a:srgbClr val="876810"/>
                </a:solidFill>
                <a:latin typeface="B Titr,Bold"/>
                <a:cs typeface="B Nazanin" panose="00000400000000000000" pitchFamily="2" charset="-78"/>
              </a:rPr>
              <a:t>اصول آمادگی و پاسخ به حوادث و بلایا</a:t>
            </a:r>
            <a:endParaRPr lang="en-US" dirty="0">
              <a:cs typeface="B Nazanin"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en-US" b="1" i="1" dirty="0"/>
              <a:t>Samaneh </a:t>
            </a:r>
            <a:r>
              <a:rPr lang="en-US" b="1" i="1" dirty="0" err="1"/>
              <a:t>heidari</a:t>
            </a:r>
            <a:endParaRPr lang="en-US" dirty="0"/>
          </a:p>
          <a:p>
            <a:r>
              <a:rPr lang="en-US" b="1" i="1" dirty="0"/>
              <a:t>Assistant professor of Health in Disasters &amp; Emergencies </a:t>
            </a:r>
            <a:endParaRPr lang="en-US" dirty="0"/>
          </a:p>
          <a:p>
            <a:r>
              <a:rPr lang="en-US" b="1" i="1" dirty="0"/>
              <a:t>school of rehabilitation sciences</a:t>
            </a:r>
          </a:p>
          <a:p>
            <a:r>
              <a:rPr lang="en-US" b="1" i="1" dirty="0"/>
              <a:t> Iran University Of Medical science</a:t>
            </a:r>
            <a:endParaRPr lang="en-US" dirty="0"/>
          </a:p>
          <a:p>
            <a:endParaRPr lang="en-US" dirty="0"/>
          </a:p>
        </p:txBody>
      </p:sp>
    </p:spTree>
    <p:extLst>
      <p:ext uri="{BB962C8B-B14F-4D97-AF65-F5344CB8AC3E}">
        <p14:creationId xmlns:p14="http://schemas.microsoft.com/office/powerpoint/2010/main" val="227327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کارکردهای مدیریتی عملیات پاسخ</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dirty="0">
                <a:cs typeface="B Nazanin" panose="00000400000000000000" pitchFamily="2" charset="-78"/>
              </a:rPr>
              <a:t>هشدار و تایید خبر (تایید خبر از سازمان های مرتبط)</a:t>
            </a:r>
          </a:p>
          <a:p>
            <a:pPr marL="0" indent="0" algn="r">
              <a:buNone/>
            </a:pPr>
            <a:r>
              <a:rPr lang="fa-IR" dirty="0">
                <a:cs typeface="B Nazanin" panose="00000400000000000000" pitchFamily="2" charset="-78"/>
              </a:rPr>
              <a:t>فراخوان پرسنل( تهیه بانک اطلاعاتی، نیروهای داوطلب، فراخوان پرسنل برحسب نیاز(ارزیابی سریع )برآورد تخریب و آسیب ها به منظور مدیریت درست منابع)</a:t>
            </a:r>
          </a:p>
          <a:p>
            <a:pPr marL="0" indent="0" algn="r" rtl="1">
              <a:buNone/>
            </a:pPr>
            <a:r>
              <a:rPr lang="fa-IR" dirty="0">
                <a:cs typeface="B Nazanin" panose="00000400000000000000" pitchFamily="2" charset="-78"/>
              </a:rPr>
              <a:t>فرماندهی و کنترل (فعال کردن سامانه فرماندهی حادثه </a:t>
            </a:r>
            <a:r>
              <a:rPr lang="en-US" b="1" dirty="0">
                <a:cs typeface="B Nazanin" panose="00000400000000000000" pitchFamily="2" charset="-78"/>
              </a:rPr>
              <a:t>Incidence command system </a:t>
            </a:r>
            <a:r>
              <a:rPr lang="fa-IR" dirty="0">
                <a:cs typeface="B Nazanin" panose="00000400000000000000" pitchFamily="2" charset="-78"/>
              </a:rPr>
              <a:t>پشتیبانی و تداوم ارایه خدمات (حفظ توان ارایه خدمت پس از وقوع حادثه، عدم تکیه بر مکانیسم های شرایط عادی در بلایا)</a:t>
            </a:r>
            <a:endParaRPr lang="en-US" dirty="0">
              <a:cs typeface="B Nazanin" panose="00000400000000000000" pitchFamily="2" charset="-78"/>
            </a:endParaRPr>
          </a:p>
        </p:txBody>
      </p:sp>
    </p:spTree>
    <p:extLst>
      <p:ext uri="{BB962C8B-B14F-4D97-AF65-F5344CB8AC3E}">
        <p14:creationId xmlns:p14="http://schemas.microsoft.com/office/powerpoint/2010/main" val="197121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کارکردهای مدیریتی عملیات پاسخ</a:t>
            </a:r>
            <a:endParaRPr lang="en-US" dirty="0">
              <a:cs typeface="B Nazanin" panose="00000400000000000000" pitchFamily="2" charset="-78"/>
            </a:endParaRPr>
          </a:p>
        </p:txBody>
      </p:sp>
      <p:sp>
        <p:nvSpPr>
          <p:cNvPr id="3" name="Content Placeholder 2"/>
          <p:cNvSpPr>
            <a:spLocks noGrp="1"/>
          </p:cNvSpPr>
          <p:nvPr>
            <p:ph idx="1"/>
          </p:nvPr>
        </p:nvSpPr>
        <p:spPr/>
        <p:txBody>
          <a:bodyPr>
            <a:noAutofit/>
          </a:bodyPr>
          <a:lstStyle/>
          <a:p>
            <a:pPr marL="0" indent="0" algn="r">
              <a:buNone/>
            </a:pPr>
            <a:r>
              <a:rPr lang="fa-IR" dirty="0">
                <a:cs typeface="B Nazanin" panose="00000400000000000000" pitchFamily="2" charset="-78"/>
              </a:rPr>
              <a:t>ارتباطات (ارتباط چند لایه بین واحدها)</a:t>
            </a:r>
            <a:endParaRPr lang="en-US" b="1" dirty="0">
              <a:cs typeface="B Nazanin" panose="00000400000000000000" pitchFamily="2" charset="-78"/>
            </a:endParaRPr>
          </a:p>
          <a:p>
            <a:pPr marL="0" indent="0" algn="r">
              <a:buNone/>
            </a:pPr>
            <a:r>
              <a:rPr lang="fa-IR" dirty="0">
                <a:cs typeface="B Nazanin" panose="00000400000000000000" pitchFamily="2" charset="-78"/>
              </a:rPr>
              <a:t>ایمنی پرسنل (وسایل حفاظت فردی، شناسایی مواد خطرناک، ساعت کار پرسنل و....</a:t>
            </a:r>
          </a:p>
          <a:p>
            <a:pPr marL="0" indent="0" algn="r">
              <a:buNone/>
            </a:pPr>
            <a:r>
              <a:rPr lang="fa-IR" dirty="0">
                <a:cs typeface="B Nazanin" panose="00000400000000000000" pitchFamily="2" charset="-78"/>
              </a:rPr>
              <a:t> امنیت پرسنل( نیروهای حفاظت فیزیکی، کنترل ترددها، نگهداری وسایل پرسنل)</a:t>
            </a:r>
          </a:p>
          <a:p>
            <a:pPr marL="0" indent="0" algn="r">
              <a:buNone/>
            </a:pPr>
            <a:r>
              <a:rPr lang="fa-IR" dirty="0">
                <a:cs typeface="B Nazanin" panose="00000400000000000000" pitchFamily="2" charset="-78"/>
              </a:rPr>
              <a:t>تخلیه واحد بهداشتی درمانی (تعیین محل تجمع، آموزش برنامه های تخلیه)</a:t>
            </a:r>
          </a:p>
          <a:p>
            <a:pPr marL="0" indent="0" algn="r">
              <a:buNone/>
            </a:pPr>
            <a:r>
              <a:rPr lang="fa-IR" dirty="0">
                <a:cs typeface="B Nazanin" panose="00000400000000000000" pitchFamily="2" charset="-78"/>
              </a:rPr>
              <a:t>اطلاع رسانی عمومی (تعیین سخنگو، محل استقرار خبرنگاران، اطلاع دقیق و عاری از هیجان)</a:t>
            </a:r>
          </a:p>
          <a:p>
            <a:pPr marL="0" indent="0" algn="r">
              <a:buNone/>
            </a:pPr>
            <a:r>
              <a:rPr lang="fa-IR" dirty="0">
                <a:cs typeface="B Nazanin" panose="00000400000000000000" pitchFamily="2" charset="-78"/>
              </a:rPr>
              <a:t>مدیریت منابع (منابع موجود و منابع مورد نیاز، پرسنلی، تجهیزاتی، مالی)</a:t>
            </a:r>
            <a:endParaRPr lang="en-US" dirty="0">
              <a:cs typeface="B Nazanin" panose="00000400000000000000" pitchFamily="2" charset="-78"/>
            </a:endParaRPr>
          </a:p>
        </p:txBody>
      </p:sp>
    </p:spTree>
    <p:extLst>
      <p:ext uri="{BB962C8B-B14F-4D97-AF65-F5344CB8AC3E}">
        <p14:creationId xmlns:p14="http://schemas.microsoft.com/office/powerpoint/2010/main" val="99936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876810"/>
                </a:solidFill>
                <a:latin typeface="B Titr,Bold"/>
                <a:cs typeface="B Nazanin" panose="00000400000000000000" pitchFamily="2" charset="-78"/>
              </a:rPr>
              <a:t>برنامه پاسخ با رویکرد تمام مخاطرات</a:t>
            </a:r>
            <a:endParaRPr lang="en-US" dirty="0">
              <a:latin typeface="B Titr,Bold"/>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538420" y="1825625"/>
            <a:ext cx="3115160" cy="4351338"/>
          </a:xfrm>
          <a:prstGeom prst="rect">
            <a:avLst/>
          </a:prstGeom>
        </p:spPr>
      </p:pic>
    </p:spTree>
    <p:extLst>
      <p:ext uri="{BB962C8B-B14F-4D97-AF65-F5344CB8AC3E}">
        <p14:creationId xmlns:p14="http://schemas.microsoft.com/office/powerpoint/2010/main" val="81678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آزمایش برنامه</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dirty="0">
                <a:cs typeface="B Nazanin" panose="00000400000000000000" pitchFamily="2" charset="-78"/>
              </a:rPr>
              <a:t>شناخت و آشنایی با برنامه مستلزم آزمایش برنامه میباشد:حداقل تعدادی از تمرینها هر ساله انجام شوند.</a:t>
            </a:r>
            <a:endParaRPr lang="en-US" b="1" dirty="0">
              <a:cs typeface="B Nazanin" panose="00000400000000000000" pitchFamily="2" charset="-78"/>
            </a:endParaRPr>
          </a:p>
          <a:p>
            <a:pPr marL="0" indent="0" algn="r">
              <a:buNone/>
            </a:pPr>
            <a:r>
              <a:rPr lang="fa-IR" dirty="0">
                <a:cs typeface="B Nazanin" panose="00000400000000000000" pitchFamily="2" charset="-78"/>
              </a:rPr>
              <a:t>عناصر برنامه به طور منظم آزمایش شوند به صورت بخشی/ عملکردی.</a:t>
            </a:r>
            <a:r>
              <a:rPr lang="en-US" b="1" dirty="0">
                <a:cs typeface="B Nazanin" panose="00000400000000000000" pitchFamily="2" charset="-78"/>
              </a:rPr>
              <a:t> </a:t>
            </a:r>
            <a:r>
              <a:rPr lang="fa-IR" dirty="0">
                <a:cs typeface="B Nazanin" panose="00000400000000000000" pitchFamily="2" charset="-78"/>
              </a:rPr>
              <a:t>برنامه ای که آزمایش و بررسی مجدد نشده، بدتر از بی برنامه گی میباشد.</a:t>
            </a:r>
            <a:endParaRPr lang="en-US" b="1" dirty="0">
              <a:cs typeface="B Nazanin" panose="00000400000000000000" pitchFamily="2" charset="-78"/>
            </a:endParaRPr>
          </a:p>
          <a:p>
            <a:pPr marL="0" indent="0" algn="r">
              <a:buNone/>
            </a:pPr>
            <a:r>
              <a:rPr lang="fa-IR" dirty="0">
                <a:cs typeface="B Nazanin" panose="00000400000000000000" pitchFamily="2" charset="-78"/>
              </a:rPr>
              <a:t>برنامه آزمایش نشده می تواند منجر به احساس امنیت و اعتماد کاذب شود.</a:t>
            </a:r>
            <a:r>
              <a:rPr lang="en-US" b="1" dirty="0">
                <a:cs typeface="B Nazanin" panose="00000400000000000000" pitchFamily="2" charset="-78"/>
              </a:rPr>
              <a:t> </a:t>
            </a:r>
            <a:r>
              <a:rPr lang="fa-IR" dirty="0">
                <a:cs typeface="B Nazanin" panose="00000400000000000000" pitchFamily="2" charset="-78"/>
              </a:rPr>
              <a:t>آزمایش برنامه منجر می شود به ارزشیابی برنامه</a:t>
            </a:r>
            <a:endParaRPr lang="en-US" b="1" dirty="0">
              <a:cs typeface="B Nazanin" panose="00000400000000000000" pitchFamily="2" charset="-78"/>
            </a:endParaRPr>
          </a:p>
          <a:p>
            <a:pPr marL="0" indent="0" algn="r">
              <a:buNone/>
            </a:pPr>
            <a:r>
              <a:rPr lang="fa-IR" dirty="0">
                <a:cs typeface="B Nazanin" panose="00000400000000000000" pitchFamily="2" charset="-78"/>
              </a:rPr>
              <a:t>موارد نیازمند بازنگری برنامه استخراج می شود.</a:t>
            </a:r>
            <a:r>
              <a:rPr lang="en-US" b="1" dirty="0">
                <a:cs typeface="B Nazanin" panose="00000400000000000000" pitchFamily="2" charset="-78"/>
              </a:rPr>
              <a:t> </a:t>
            </a:r>
            <a:r>
              <a:rPr lang="fa-IR" dirty="0">
                <a:cs typeface="B Nazanin" panose="00000400000000000000" pitchFamily="2" charset="-78"/>
              </a:rPr>
              <a:t>و در نهایت کمک به به روز رسانی می شود.</a:t>
            </a:r>
            <a:endParaRPr lang="en-US" dirty="0">
              <a:cs typeface="B Nazanin" panose="00000400000000000000" pitchFamily="2" charset="-78"/>
            </a:endParaRPr>
          </a:p>
        </p:txBody>
      </p:sp>
    </p:spTree>
    <p:extLst>
      <p:ext uri="{BB962C8B-B14F-4D97-AF65-F5344CB8AC3E}">
        <p14:creationId xmlns:p14="http://schemas.microsoft.com/office/powerpoint/2010/main" val="178354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876810"/>
                </a:solidFill>
                <a:latin typeface="B Titr,Bold"/>
                <a:cs typeface="B Nazanin" panose="00000400000000000000" pitchFamily="2" charset="-78"/>
              </a:rPr>
              <a:t>سناریوی پایه</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marL="0" indent="0" algn="just" rtl="1">
              <a:buNone/>
            </a:pPr>
            <a:r>
              <a:rPr lang="en-US" b="1" dirty="0">
                <a:solidFill>
                  <a:srgbClr val="876810"/>
                </a:solidFill>
                <a:latin typeface="B Titr,Bold"/>
              </a:rPr>
              <a:t> </a:t>
            </a:r>
            <a:r>
              <a:rPr lang="fa-IR" dirty="0">
                <a:solidFill>
                  <a:srgbClr val="000000"/>
                </a:solidFill>
                <a:cs typeface="B Nazanin" panose="00000400000000000000" pitchFamily="2" charset="-78"/>
              </a:rPr>
              <a:t>زلزله ای با شدت 5/6 ریشتر دو شهرستان همجوار </a:t>
            </a:r>
            <a:r>
              <a:rPr lang="en-US" sz="4000" b="1" dirty="0">
                <a:solidFill>
                  <a:srgbClr val="876810"/>
                </a:solidFill>
                <a:latin typeface="B Titr,Bold"/>
                <a:cs typeface="B Nazanin" panose="00000400000000000000" pitchFamily="2" charset="-78"/>
              </a:rPr>
              <a:t>A </a:t>
            </a:r>
            <a:r>
              <a:rPr lang="fa-IR" dirty="0">
                <a:solidFill>
                  <a:srgbClr val="000000"/>
                </a:solidFill>
                <a:latin typeface="B Titr,Bold"/>
                <a:cs typeface="B Nazanin" panose="00000400000000000000" pitchFamily="2" charset="-78"/>
              </a:rPr>
              <a:t>و </a:t>
            </a:r>
            <a:r>
              <a:rPr lang="en-US" sz="4000" b="1" dirty="0">
                <a:solidFill>
                  <a:srgbClr val="876810"/>
                </a:solidFill>
                <a:latin typeface="B Titr,Bold"/>
                <a:cs typeface="B Nazanin" panose="00000400000000000000" pitchFamily="2" charset="-78"/>
              </a:rPr>
              <a:t>B </a:t>
            </a:r>
            <a:r>
              <a:rPr lang="fa-IR" dirty="0">
                <a:solidFill>
                  <a:srgbClr val="000000"/>
                </a:solidFill>
                <a:latin typeface="B Titr,Bold"/>
                <a:cs typeface="B Nazanin" panose="00000400000000000000" pitchFamily="2" charset="-78"/>
              </a:rPr>
              <a:t>از استان های 1 و 2 را ساعت 5 صبح لرزانید. متعاقب زلزله،</a:t>
            </a:r>
          </a:p>
          <a:p>
            <a:pPr marL="0" indent="0" algn="just" rtl="1">
              <a:buNone/>
            </a:pPr>
            <a:r>
              <a:rPr lang="fa-IR" dirty="0">
                <a:solidFill>
                  <a:srgbClr val="000000"/>
                </a:solidFill>
                <a:cs typeface="B Nazanin" panose="00000400000000000000" pitchFamily="2" charset="-78"/>
              </a:rPr>
              <a:t>سدی که بر روی رودخانه بین شهرستان </a:t>
            </a:r>
            <a:r>
              <a:rPr lang="en-US" sz="4000" b="1" dirty="0">
                <a:solidFill>
                  <a:srgbClr val="876810"/>
                </a:solidFill>
                <a:latin typeface="B Titr,Bold"/>
                <a:cs typeface="B Nazanin" panose="00000400000000000000" pitchFamily="2" charset="-78"/>
              </a:rPr>
              <a:t>A </a:t>
            </a:r>
            <a:r>
              <a:rPr lang="fa-IR" dirty="0">
                <a:solidFill>
                  <a:srgbClr val="000000"/>
                </a:solidFill>
                <a:latin typeface="B Titr,Bold"/>
                <a:cs typeface="B Nazanin" panose="00000400000000000000" pitchFamily="2" charset="-78"/>
              </a:rPr>
              <a:t>و </a:t>
            </a:r>
            <a:r>
              <a:rPr lang="en-US" sz="4000" b="1" dirty="0">
                <a:solidFill>
                  <a:srgbClr val="876810"/>
                </a:solidFill>
                <a:latin typeface="B Titr,Bold"/>
                <a:cs typeface="B Nazanin" panose="00000400000000000000" pitchFamily="2" charset="-78"/>
              </a:rPr>
              <a:t>C </a:t>
            </a:r>
            <a:r>
              <a:rPr lang="fa-IR" dirty="0">
                <a:solidFill>
                  <a:srgbClr val="000000"/>
                </a:solidFill>
                <a:latin typeface="B Titr,Bold"/>
                <a:cs typeface="B Nazanin" panose="00000400000000000000" pitchFamily="2" charset="-78"/>
              </a:rPr>
              <a:t>بود ترک برداشت و منجر به جاری شدن سیل در شهرستان </a:t>
            </a:r>
            <a:r>
              <a:rPr lang="en-US" sz="4000" b="1" dirty="0">
                <a:solidFill>
                  <a:srgbClr val="876810"/>
                </a:solidFill>
                <a:latin typeface="B Titr,Bold"/>
                <a:cs typeface="B Nazanin" panose="00000400000000000000" pitchFamily="2" charset="-78"/>
              </a:rPr>
              <a:t>C </a:t>
            </a:r>
            <a:r>
              <a:rPr lang="fa-IR" dirty="0">
                <a:solidFill>
                  <a:srgbClr val="000000"/>
                </a:solidFill>
                <a:latin typeface="B Titr,Bold"/>
                <a:cs typeface="B Nazanin" panose="00000400000000000000" pitchFamily="2" charset="-78"/>
              </a:rPr>
              <a:t>گردید.</a:t>
            </a:r>
          </a:p>
          <a:p>
            <a:pPr marL="0" indent="0" algn="just" rtl="1">
              <a:buNone/>
            </a:pPr>
            <a:r>
              <a:rPr lang="fa-IR" dirty="0">
                <a:solidFill>
                  <a:srgbClr val="000000"/>
                </a:solidFill>
                <a:cs typeface="B Nazanin" panose="00000400000000000000" pitchFamily="2" charset="-78"/>
              </a:rPr>
              <a:t>شهرستان </a:t>
            </a:r>
            <a:r>
              <a:rPr lang="en-US" sz="4000" b="1" dirty="0">
                <a:solidFill>
                  <a:srgbClr val="876810"/>
                </a:solidFill>
                <a:latin typeface="B Titr,Bold"/>
                <a:cs typeface="B Nazanin" panose="00000400000000000000" pitchFamily="2" charset="-78"/>
              </a:rPr>
              <a:t>B </a:t>
            </a:r>
            <a:r>
              <a:rPr lang="fa-IR" dirty="0">
                <a:solidFill>
                  <a:srgbClr val="000000"/>
                </a:solidFill>
                <a:latin typeface="B Titr,Bold"/>
                <a:cs typeface="B Nazanin" panose="00000400000000000000" pitchFamily="2" charset="-78"/>
              </a:rPr>
              <a:t>دارای نیروگاه هسته ای است که امکان آسیب به آن وجود دارد. یک پمپ بنزین در شهرستان </a:t>
            </a:r>
            <a:r>
              <a:rPr lang="en-US" sz="4000" b="1" dirty="0">
                <a:solidFill>
                  <a:srgbClr val="876810"/>
                </a:solidFill>
                <a:latin typeface="B Titr,Bold"/>
                <a:cs typeface="B Nazanin" panose="00000400000000000000" pitchFamily="2" charset="-78"/>
              </a:rPr>
              <a:t>B </a:t>
            </a:r>
            <a:r>
              <a:rPr lang="fa-IR" dirty="0">
                <a:solidFill>
                  <a:srgbClr val="000000"/>
                </a:solidFill>
                <a:latin typeface="B Titr,Bold"/>
                <a:cs typeface="B Nazanin" panose="00000400000000000000" pitchFamily="2" charset="-78"/>
              </a:rPr>
              <a:t>خسارت</a:t>
            </a:r>
          </a:p>
          <a:p>
            <a:pPr marL="0" indent="0" algn="just" rtl="1">
              <a:buNone/>
            </a:pPr>
            <a:r>
              <a:rPr lang="fa-IR" dirty="0">
                <a:solidFill>
                  <a:srgbClr val="000000"/>
                </a:solidFill>
                <a:cs typeface="B Nazanin" panose="00000400000000000000" pitchFamily="2" charset="-78"/>
              </a:rPr>
              <a:t>دیده و انفجاری را به دنبال داشته است. شواهدی از مزاحمت اشرار به صورت آدم ربایی و سرقت در شهرستان </a:t>
            </a:r>
            <a:r>
              <a:rPr lang="en-US" sz="4000" b="1" dirty="0">
                <a:solidFill>
                  <a:srgbClr val="876810"/>
                </a:solidFill>
                <a:latin typeface="B Titr,Bold"/>
                <a:cs typeface="B Nazanin" panose="00000400000000000000" pitchFamily="2" charset="-78"/>
              </a:rPr>
              <a:t>B </a:t>
            </a:r>
            <a:r>
              <a:rPr lang="fa-IR" dirty="0">
                <a:solidFill>
                  <a:srgbClr val="000000"/>
                </a:solidFill>
                <a:latin typeface="B Titr,Bold"/>
                <a:cs typeface="B Nazanin" panose="00000400000000000000" pitchFamily="2" charset="-78"/>
              </a:rPr>
              <a:t>وجود</a:t>
            </a:r>
          </a:p>
          <a:p>
            <a:pPr marL="0" indent="0" algn="just" rtl="1">
              <a:buNone/>
            </a:pPr>
            <a:r>
              <a:rPr lang="fa-IR" dirty="0">
                <a:solidFill>
                  <a:srgbClr val="000000"/>
                </a:solidFill>
                <a:cs typeface="B Nazanin" panose="00000400000000000000" pitchFamily="2" charset="-78"/>
              </a:rPr>
              <a:t>دارد. شهرستان </a:t>
            </a:r>
            <a:r>
              <a:rPr lang="en-US" sz="4000" b="1" dirty="0">
                <a:solidFill>
                  <a:srgbClr val="876810"/>
                </a:solidFill>
                <a:latin typeface="B Titr,Bold"/>
                <a:cs typeface="B Nazanin" panose="00000400000000000000" pitchFamily="2" charset="-78"/>
              </a:rPr>
              <a:t>B </a:t>
            </a:r>
            <a:r>
              <a:rPr lang="fa-IR" dirty="0">
                <a:solidFill>
                  <a:srgbClr val="000000"/>
                </a:solidFill>
                <a:latin typeface="B Titr,Bold"/>
                <a:cs typeface="B Nazanin" panose="00000400000000000000" pitchFamily="2" charset="-78"/>
              </a:rPr>
              <a:t>درگیر پیک اپیدمی کرونا است.</a:t>
            </a:r>
          </a:p>
          <a:p>
            <a:pPr marL="0" indent="0" algn="just" rtl="1">
              <a:buNone/>
            </a:pPr>
            <a:r>
              <a:rPr lang="fa-IR" sz="4000" b="1" dirty="0">
                <a:solidFill>
                  <a:srgbClr val="876810"/>
                </a:solidFill>
                <a:latin typeface="B Titr,Bold"/>
              </a:rPr>
              <a:t> </a:t>
            </a:r>
            <a:r>
              <a:rPr lang="en-US" sz="4000" b="1" dirty="0">
                <a:solidFill>
                  <a:srgbClr val="876810"/>
                </a:solidFill>
                <a:latin typeface="B Titr,Bold"/>
              </a:rPr>
              <a:t></a:t>
            </a:r>
            <a:r>
              <a:rPr lang="fa-IR" dirty="0">
                <a:solidFill>
                  <a:srgbClr val="000000"/>
                </a:solidFill>
                <a:cs typeface="B Nazanin" panose="00000400000000000000" pitchFamily="2" charset="-78"/>
              </a:rPr>
              <a:t>یک بیمارستان شهر </a:t>
            </a:r>
            <a:r>
              <a:rPr lang="en-US" sz="4000" b="1" dirty="0">
                <a:solidFill>
                  <a:srgbClr val="876810"/>
                </a:solidFill>
                <a:latin typeface="B Titr,Bold"/>
                <a:cs typeface="B Nazanin" panose="00000400000000000000" pitchFamily="2" charset="-78"/>
              </a:rPr>
              <a:t>A </a:t>
            </a:r>
            <a:r>
              <a:rPr lang="fa-IR" dirty="0">
                <a:solidFill>
                  <a:srgbClr val="000000"/>
                </a:solidFill>
                <a:latin typeface="B Titr,Bold"/>
                <a:cs typeface="B Nazanin" panose="00000400000000000000" pitchFamily="2" charset="-78"/>
              </a:rPr>
              <a:t>کاملا تخریب شده. بیش از 3 هزار مصدوم و بیش از هزار کشته از مناطق زلزله زده گزارش شده است.</a:t>
            </a:r>
          </a:p>
          <a:p>
            <a:pPr marL="0" indent="0" algn="just" rtl="1">
              <a:buNone/>
            </a:pPr>
            <a:r>
              <a:rPr lang="fa-IR" dirty="0">
                <a:solidFill>
                  <a:srgbClr val="000000"/>
                </a:solidFill>
                <a:cs typeface="B Nazanin" panose="00000400000000000000" pitchFamily="2" charset="-78"/>
              </a:rPr>
              <a:t>مسیرهای ارتباطی مسدود شده است. تلفن موبایل و ثابت در برخی مناطق از کار افتاده و برق مناطق زیادی قطع شده. سیستم تهیه آب آشامیدنی نیز آسیب دیده است.</a:t>
            </a:r>
            <a:endParaRPr lang="en-US" dirty="0">
              <a:cs typeface="B Nazanin" panose="00000400000000000000" pitchFamily="2" charset="-78"/>
            </a:endParaRPr>
          </a:p>
        </p:txBody>
      </p:sp>
    </p:spTree>
    <p:extLst>
      <p:ext uri="{BB962C8B-B14F-4D97-AF65-F5344CB8AC3E}">
        <p14:creationId xmlns:p14="http://schemas.microsoft.com/office/powerpoint/2010/main" val="259940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876810"/>
                </a:solidFill>
                <a:latin typeface="B Titr,Bold"/>
                <a:cs typeface="B Nazanin" panose="00000400000000000000" pitchFamily="2" charset="-78"/>
              </a:rPr>
              <a:t>خلاصه</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marL="0" indent="0" algn="r">
              <a:buNone/>
            </a:pPr>
            <a:r>
              <a:rPr lang="fa-IR" dirty="0"/>
              <a:t>یکی از </a:t>
            </a:r>
            <a:r>
              <a:rPr lang="fa-IR" dirty="0">
                <a:cs typeface="B Nazanin" panose="00000400000000000000" pitchFamily="2" charset="-78"/>
              </a:rPr>
              <a:t>انتظارات در هر رویداد و حادثه ای، دارا بودن برنامه مشخص برای استفاده و به حرکت در آوردن منابع و پاسخ موثر به حوادث</a:t>
            </a:r>
          </a:p>
          <a:p>
            <a:pPr marL="0" indent="0" algn="r">
              <a:buNone/>
            </a:pPr>
            <a:r>
              <a:rPr lang="fa-IR" dirty="0">
                <a:cs typeface="B Nazanin" panose="00000400000000000000" pitchFamily="2" charset="-78"/>
              </a:rPr>
              <a:t>با گستردگی های مختلف است.</a:t>
            </a:r>
            <a:r>
              <a:rPr lang="en-US" b="1" dirty="0">
                <a:cs typeface="B Nazanin" panose="00000400000000000000" pitchFamily="2" charset="-78"/>
              </a:rPr>
              <a:t> </a:t>
            </a:r>
            <a:r>
              <a:rPr lang="fa-IR" dirty="0">
                <a:cs typeface="B Nazanin" panose="00000400000000000000" pitchFamily="2" charset="-78"/>
              </a:rPr>
              <a:t>خوشبختانه نظام سلامت در کشور ایران گام های مهمی در جهت کسب آمادگی در بلایا برداشته است.</a:t>
            </a:r>
          </a:p>
          <a:p>
            <a:pPr marL="0" indent="0" algn="r">
              <a:buNone/>
            </a:pPr>
            <a:r>
              <a:rPr lang="fa-IR" dirty="0">
                <a:solidFill>
                  <a:srgbClr val="C00000"/>
                </a:solidFill>
                <a:cs typeface="B Nazanin" panose="00000400000000000000" pitchFamily="2" charset="-78"/>
              </a:rPr>
              <a:t>برنامه تحول نظام سلامت </a:t>
            </a:r>
            <a:r>
              <a:rPr lang="fa-IR" dirty="0">
                <a:cs typeface="B Nazanin" panose="00000400000000000000" pitchFamily="2" charset="-78"/>
              </a:rPr>
              <a:t>در بهداشت و درمان گنجانیده شده است.</a:t>
            </a:r>
            <a:r>
              <a:rPr lang="en-US" b="1" dirty="0">
                <a:cs typeface="B Nazanin" panose="00000400000000000000" pitchFamily="2" charset="-78"/>
              </a:rPr>
              <a:t> </a:t>
            </a:r>
            <a:r>
              <a:rPr lang="fa-IR" dirty="0">
                <a:solidFill>
                  <a:srgbClr val="C00000"/>
                </a:solidFill>
                <a:cs typeface="B Nazanin" panose="00000400000000000000" pitchFamily="2" charset="-78"/>
              </a:rPr>
              <a:t>آمادگی</a:t>
            </a:r>
            <a:r>
              <a:rPr lang="fa-IR" dirty="0">
                <a:cs typeface="B Nazanin" panose="00000400000000000000" pitchFamily="2" charset="-78"/>
              </a:rPr>
              <a:t> سنگ بنای مدیریت مؤثر خطر بلایای طبیعی و انسان ساز است.</a:t>
            </a:r>
            <a:r>
              <a:rPr lang="en-US" b="1" dirty="0">
                <a:cs typeface="B Nazanin" panose="00000400000000000000" pitchFamily="2" charset="-78"/>
              </a:rPr>
              <a:t> </a:t>
            </a:r>
            <a:r>
              <a:rPr lang="fa-IR" dirty="0">
                <a:cs typeface="B Nazanin" panose="00000400000000000000" pitchFamily="2" charset="-78"/>
              </a:rPr>
              <a:t>با توجه به ماهیت مشترک عوارض و اثرات ناشی از بلایا، رویکرد اتخاذ شده جهت برنامه ریزی بلایا، رویکرد تمام مخاطرات است.</a:t>
            </a:r>
            <a:endParaRPr lang="en-US" b="1" dirty="0">
              <a:cs typeface="B Nazanin" panose="00000400000000000000" pitchFamily="2" charset="-78"/>
            </a:endParaRPr>
          </a:p>
          <a:p>
            <a:pPr marL="0" indent="0" algn="r">
              <a:buNone/>
            </a:pPr>
            <a:r>
              <a:rPr lang="fa-IR" dirty="0">
                <a:cs typeface="B Nazanin" panose="00000400000000000000" pitchFamily="2" charset="-78"/>
              </a:rPr>
              <a:t>طراحی برنامه آمادگی در واقع تجسم، پیش بینی و فراهم آوردن تمامی نیازهای سیستم بهداشت و درمان در زمان وقوع بلایاست.</a:t>
            </a:r>
            <a:endParaRPr lang="en-US" b="1" dirty="0">
              <a:cs typeface="B Nazanin" panose="00000400000000000000" pitchFamily="2" charset="-78"/>
            </a:endParaRPr>
          </a:p>
          <a:p>
            <a:pPr marL="0" indent="0" algn="r">
              <a:buNone/>
            </a:pPr>
            <a:r>
              <a:rPr lang="fa-IR" dirty="0">
                <a:cs typeface="B Nazanin" panose="00000400000000000000" pitchFamily="2" charset="-78"/>
              </a:rPr>
              <a:t>تمامی برنامه های آمادگی نیاز به تمرین و ارزیابی دوره ای و بازنگری مستمر هستند</a:t>
            </a:r>
            <a:r>
              <a:rPr lang="fa-IR" dirty="0"/>
              <a:t>.</a:t>
            </a:r>
            <a:endParaRPr lang="en-US" dirty="0">
              <a:cs typeface="B Nazanin" panose="00000400000000000000" pitchFamily="2" charset="-78"/>
            </a:endParaRPr>
          </a:p>
        </p:txBody>
      </p:sp>
    </p:spTree>
    <p:extLst>
      <p:ext uri="{BB962C8B-B14F-4D97-AF65-F5344CB8AC3E}">
        <p14:creationId xmlns:p14="http://schemas.microsoft.com/office/powerpoint/2010/main" val="330721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441"/>
          </a:xfrm>
        </p:spPr>
        <p:txBody>
          <a:bodyPr/>
          <a:lstStyle/>
          <a:p>
            <a:pPr algn="ctr"/>
            <a:r>
              <a:rPr lang="fa-IR" dirty="0">
                <a:cs typeface="B Titr" panose="00000700000000000000" pitchFamily="2" charset="-78"/>
              </a:rPr>
              <a:t>منابع</a:t>
            </a:r>
            <a:r>
              <a:rPr lang="fa-IR" dirty="0"/>
              <a:t> </a:t>
            </a:r>
            <a:endParaRPr lang="en-US" dirty="0"/>
          </a:p>
        </p:txBody>
      </p:sp>
      <p:sp>
        <p:nvSpPr>
          <p:cNvPr id="3" name="Content Placeholder 2"/>
          <p:cNvSpPr>
            <a:spLocks noGrp="1"/>
          </p:cNvSpPr>
          <p:nvPr>
            <p:ph idx="1"/>
          </p:nvPr>
        </p:nvSpPr>
        <p:spPr>
          <a:xfrm>
            <a:off x="838200" y="1533378"/>
            <a:ext cx="10515600" cy="4643585"/>
          </a:xfrm>
        </p:spPr>
        <p:txBody>
          <a:bodyPr>
            <a:normAutofit/>
          </a:bodyPr>
          <a:lstStyle/>
          <a:p>
            <a:pPr algn="r"/>
            <a:r>
              <a:rPr lang="fa-IR" dirty="0">
                <a:cs typeface="B Nazanin" panose="00000400000000000000" pitchFamily="2" charset="-78"/>
              </a:rPr>
              <a:t>وزارت بهداشت، درمان و آموزش پزشکی، سازمان اورژانس کشور. ) 1397 (، چارچوب ملی پاسخ به حوادث، تهران، نسخه اول.</a:t>
            </a:r>
            <a:endParaRPr lang="en-US" b="1" dirty="0">
              <a:cs typeface="B Nazanin" panose="00000400000000000000" pitchFamily="2" charset="-78"/>
            </a:endParaRPr>
          </a:p>
          <a:p>
            <a:pPr algn="r"/>
            <a:r>
              <a:rPr lang="fa-IR" dirty="0">
                <a:cs typeface="B Nazanin" panose="00000400000000000000" pitchFamily="2" charset="-78"/>
              </a:rPr>
              <a:t>اردلان، علی. مرادیان، محمدجواد. صابری نیا، امین و همکاران. ) 1394 (، برنامه ملی پاسخ نظام سلامت در بلایا و فوریت ها، تهران، انتشارات آذربرزینخانکه، حمیدرضا و همکاران. ) 1390 (، آمادگی بیمارستانی در حوادث و بلایا: برنامه کشوری، انتشارات دانشگاه علوم بهزیستی و توانبخشی، نوبت اول</a:t>
            </a:r>
            <a:r>
              <a:rPr lang="en-US" b="1" dirty="0">
                <a:cs typeface="B Nazanin" panose="00000400000000000000" pitchFamily="2" charset="-78"/>
              </a:rPr>
              <a:t>Pan American Health Organization ( What is the Hospital Safety Index? The organization</a:t>
            </a:r>
          </a:p>
          <a:p>
            <a:pPr algn="r"/>
            <a:r>
              <a:rPr lang="en-US" b="1" dirty="0">
                <a:cs typeface="B Nazanin" panose="00000400000000000000" pitchFamily="2" charset="-78"/>
              </a:rPr>
              <a:t>2008 4 p Available http www </a:t>
            </a:r>
            <a:r>
              <a:rPr lang="en-US" b="1" dirty="0" err="1">
                <a:cs typeface="B Nazanin" panose="00000400000000000000" pitchFamily="2" charset="-78"/>
              </a:rPr>
              <a:t>emforum</a:t>
            </a:r>
            <a:r>
              <a:rPr lang="en-US" b="1" dirty="0">
                <a:cs typeface="B Nazanin" panose="00000400000000000000" pitchFamily="2" charset="-78"/>
              </a:rPr>
              <a:t> org/</a:t>
            </a:r>
            <a:r>
              <a:rPr lang="en-US" b="1" dirty="0" err="1">
                <a:cs typeface="B Nazanin" panose="00000400000000000000" pitchFamily="2" charset="-78"/>
              </a:rPr>
              <a:t>vforum</a:t>
            </a:r>
            <a:r>
              <a:rPr lang="en-US" b="1" dirty="0">
                <a:cs typeface="B Nazanin" panose="00000400000000000000" pitchFamily="2" charset="-78"/>
              </a:rPr>
              <a:t>/PAHO/Hospital 20 Safety</a:t>
            </a:r>
          </a:p>
          <a:p>
            <a:pPr algn="r"/>
            <a:r>
              <a:rPr lang="en-US" b="1" dirty="0">
                <a:cs typeface="B Nazanin" panose="00000400000000000000" pitchFamily="2" charset="-78"/>
              </a:rPr>
              <a:t>Index 20 Flyer 20 English pdf Accessed 9 9 2010</a:t>
            </a:r>
          </a:p>
        </p:txBody>
      </p:sp>
    </p:spTree>
    <p:extLst>
      <p:ext uri="{BB962C8B-B14F-4D97-AF65-F5344CB8AC3E}">
        <p14:creationId xmlns:p14="http://schemas.microsoft.com/office/powerpoint/2010/main" val="29406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dirty="0">
                <a:cs typeface="B Titr" panose="00000700000000000000" pitchFamily="2" charset="-78"/>
              </a:rPr>
              <a:t>اهداف</a:t>
            </a:r>
            <a:r>
              <a:rPr lang="fa-IR" dirty="0"/>
              <a:t> </a:t>
            </a:r>
            <a:r>
              <a:rPr lang="fa-IR" sz="6000" dirty="0">
                <a:cs typeface="B Titr" panose="00000700000000000000" pitchFamily="2" charset="-78"/>
              </a:rPr>
              <a:t>آموزشی</a:t>
            </a:r>
            <a:r>
              <a:rPr lang="fa-IR" dirty="0"/>
              <a:t> </a:t>
            </a:r>
            <a:endParaRPr lang="en-US" dirty="0"/>
          </a:p>
        </p:txBody>
      </p:sp>
      <p:sp>
        <p:nvSpPr>
          <p:cNvPr id="3" name="Content Placeholder 2"/>
          <p:cNvSpPr>
            <a:spLocks noGrp="1"/>
          </p:cNvSpPr>
          <p:nvPr>
            <p:ph idx="1"/>
          </p:nvPr>
        </p:nvSpPr>
        <p:spPr/>
        <p:txBody>
          <a:bodyPr>
            <a:normAutofit fontScale="92500" lnSpcReduction="10000"/>
          </a:bodyPr>
          <a:lstStyle/>
          <a:p>
            <a:pPr marL="0" indent="0" algn="r">
              <a:buNone/>
            </a:pPr>
            <a:r>
              <a:rPr lang="fa-IR" sz="3200" b="1" dirty="0">
                <a:latin typeface="B Nazanin,Bold"/>
                <a:cs typeface="B Nazanin" panose="00000400000000000000" pitchFamily="2" charset="-78"/>
              </a:rPr>
              <a:t>از فراگیران انتظار می رود در پایان این بخش بتوانند:</a:t>
            </a:r>
          </a:p>
          <a:p>
            <a:pPr marL="0" indent="0" algn="r">
              <a:buNone/>
            </a:pPr>
            <a:r>
              <a:rPr lang="fa-IR" sz="3200" dirty="0">
                <a:cs typeface="B Nazanin" panose="00000400000000000000" pitchFamily="2" charset="-78"/>
              </a:rPr>
              <a:t>1 - با ضرورت تدوین و طراحی برنامه آمادگی نظام سلامت در رویارویی با بلایا آشنا شوند.</a:t>
            </a:r>
          </a:p>
          <a:p>
            <a:pPr marL="0" indent="0" algn="r">
              <a:buNone/>
            </a:pPr>
            <a:r>
              <a:rPr lang="fa-IR" sz="3200" dirty="0">
                <a:cs typeface="B Nazanin" panose="00000400000000000000" pitchFamily="2" charset="-78"/>
              </a:rPr>
              <a:t>2 - مفهوم آمادگی نظام سلامت در رویارویی با بلایا را تعریف کنند.</a:t>
            </a:r>
          </a:p>
          <a:p>
            <a:pPr marL="0" indent="0" algn="r">
              <a:buNone/>
            </a:pPr>
            <a:r>
              <a:rPr lang="fa-IR" sz="3200" dirty="0">
                <a:cs typeface="B Nazanin" panose="00000400000000000000" pitchFamily="2" charset="-78"/>
              </a:rPr>
              <a:t>3 - با رویکرد تمام مخاطرات در تدوین برنامه آمادگی نظام سلامت در رویارویی با بلایا آشنا شود.</a:t>
            </a:r>
          </a:p>
          <a:p>
            <a:pPr marL="0" indent="0" algn="r">
              <a:buNone/>
            </a:pPr>
            <a:r>
              <a:rPr lang="fa-IR" sz="3200" dirty="0">
                <a:cs typeface="B Nazanin" panose="00000400000000000000" pitchFamily="2" charset="-78"/>
              </a:rPr>
              <a:t>4 - با کارکردهای فاز آمادگی در چرخه مدیریت بلایا آشنا شوند.</a:t>
            </a:r>
          </a:p>
          <a:p>
            <a:pPr marL="0" indent="0" algn="r">
              <a:buNone/>
            </a:pPr>
            <a:r>
              <a:rPr lang="fa-IR" sz="3200" dirty="0">
                <a:cs typeface="B Nazanin" panose="00000400000000000000" pitchFamily="2" charset="-78"/>
              </a:rPr>
              <a:t>5 - مراحل تدوین برنامه آمادگی نظام سلامت در رویارویی با بلایا را نام ببرند.</a:t>
            </a:r>
          </a:p>
          <a:p>
            <a:pPr marL="0" indent="0" algn="r">
              <a:buNone/>
            </a:pPr>
            <a:r>
              <a:rPr lang="fa-IR" sz="3200" dirty="0">
                <a:cs typeface="B Nazanin" panose="00000400000000000000" pitchFamily="2" charset="-78"/>
              </a:rPr>
              <a:t>6 - برنامه پاسخ نظام سلامت در رویارویی با بلایا و حوادث را تعریف کنند.</a:t>
            </a:r>
          </a:p>
          <a:p>
            <a:pPr marL="0" indent="0" algn="r" rtl="1">
              <a:buNone/>
            </a:pPr>
            <a:r>
              <a:rPr lang="fa-IR" sz="3200" dirty="0">
                <a:cs typeface="B Nazanin" panose="00000400000000000000" pitchFamily="2" charset="-78"/>
              </a:rPr>
              <a:t>7 - با کارکردهای فاز پاسخ نظام سلامت در رویارویی با بلایا و حوادث آشنا شوند.</a:t>
            </a:r>
            <a:endParaRPr lang="en-US" sz="3200" dirty="0">
              <a:cs typeface="B Nazanin" panose="00000400000000000000" pitchFamily="2" charset="-78"/>
            </a:endParaRPr>
          </a:p>
        </p:txBody>
      </p:sp>
    </p:spTree>
    <p:extLst>
      <p:ext uri="{BB962C8B-B14F-4D97-AF65-F5344CB8AC3E}">
        <p14:creationId xmlns:p14="http://schemas.microsoft.com/office/powerpoint/2010/main" val="12310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Titr" panose="00000700000000000000" pitchFamily="2" charset="-78"/>
              </a:rPr>
              <a:t>تصور کنید </a:t>
            </a:r>
            <a:endParaRPr lang="en-US" dirty="0">
              <a:cs typeface="B Titr" panose="00000700000000000000" pitchFamily="2" charset="-78"/>
            </a:endParaRPr>
          </a:p>
        </p:txBody>
      </p:sp>
      <p:sp>
        <p:nvSpPr>
          <p:cNvPr id="3" name="Content Placeholder 2"/>
          <p:cNvSpPr>
            <a:spLocks noGrp="1"/>
          </p:cNvSpPr>
          <p:nvPr>
            <p:ph idx="1"/>
          </p:nvPr>
        </p:nvSpPr>
        <p:spPr>
          <a:xfrm>
            <a:off x="430237" y="1825625"/>
            <a:ext cx="10515600" cy="4351338"/>
          </a:xfrm>
        </p:spPr>
        <p:txBody>
          <a:bodyPr>
            <a:normAutofit/>
          </a:bodyPr>
          <a:lstStyle/>
          <a:p>
            <a:pPr marL="0" indent="0" algn="r">
              <a:buNone/>
            </a:pPr>
            <a:r>
              <a:rPr lang="fa-IR" dirty="0">
                <a:cs typeface="B Nazanin" panose="00000400000000000000" pitchFamily="2" charset="-78"/>
              </a:rPr>
              <a:t>بعدازظهر روز جمعه، زمانی که شما مشغول انجام کارهای روزانه هستید زمین لرزهای نسبتاً شدید اتفاق میافتد.</a:t>
            </a:r>
            <a:endParaRPr lang="en-US" b="1" dirty="0">
              <a:cs typeface="B Nazanin" panose="00000400000000000000" pitchFamily="2" charset="-78"/>
            </a:endParaRPr>
          </a:p>
          <a:p>
            <a:pPr marL="0" indent="0" algn="r">
              <a:buNone/>
            </a:pPr>
            <a:r>
              <a:rPr lang="fa-IR" dirty="0">
                <a:cs typeface="B Nazanin" panose="00000400000000000000" pitchFamily="2" charset="-78"/>
              </a:rPr>
              <a:t>لرزش پس از 40 ثانیه متوقف میشود، به دلیل بروز اختلال در سیستم انتقال جریان الکتریسیته و قطع برق، خاموشی همه جا را فرا گرفته است. با توجه به گزارشهای خبری، ساختمانهای متعدد و خانه های مسکونی فروریخته اند.</a:t>
            </a:r>
          </a:p>
          <a:p>
            <a:pPr marL="0" indent="0" algn="r">
              <a:buNone/>
            </a:pPr>
            <a:r>
              <a:rPr lang="fa-IR" dirty="0">
                <a:cs typeface="B Nazanin" panose="00000400000000000000" pitchFamily="2" charset="-78"/>
              </a:rPr>
              <a:t>منطقه تحت تأثیر زمین لرزه، بیش از 3 میلیون نفر جمعیت دارد که حوزه های مالی، دانشگاهها، مراکز خرید، بیمارستانها، ستاد مرکزی دانشگاه علوم پزشکی، ادارات دولتی، فرودگاه و روستاها در این منطقه واقع شده اند.</a:t>
            </a:r>
            <a:endParaRPr lang="en-US" sz="3600" dirty="0">
              <a:cs typeface="B Nazanin" panose="00000400000000000000" pitchFamily="2" charset="-78"/>
            </a:endParaRPr>
          </a:p>
        </p:txBody>
      </p:sp>
    </p:spTree>
    <p:extLst>
      <p:ext uri="{BB962C8B-B14F-4D97-AF65-F5344CB8AC3E}">
        <p14:creationId xmlns:p14="http://schemas.microsoft.com/office/powerpoint/2010/main" val="272014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696200" cy="609600"/>
          </a:xfrm>
        </p:spPr>
        <p:txBody>
          <a:bodyPr>
            <a:noAutofit/>
          </a:bodyPr>
          <a:lstStyle/>
          <a:p>
            <a:pPr algn="ctr"/>
            <a:r>
              <a:rPr lang="fa-IR" b="1" dirty="0">
                <a:cs typeface="B Nazanin" panose="00000400000000000000" pitchFamily="2" charset="-78"/>
              </a:rPr>
              <a:t>اهمیت برنامه ریزی</a:t>
            </a:r>
            <a:endParaRPr lang="en-US" sz="3200" dirty="0">
              <a:solidFill>
                <a:schemeClr val="accent5">
                  <a:lumMod val="75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977BBED6-F13E-4387-94C8-2D45D306F32B}" type="slidenum">
              <a:rPr lang="en-US" smtClean="0"/>
              <a:pPr/>
              <a:t>5</a:t>
            </a:fld>
            <a:endParaRPr lang="en-US"/>
          </a:p>
        </p:txBody>
      </p:sp>
      <p:sp>
        <p:nvSpPr>
          <p:cNvPr id="3" name="Content Placeholder 2"/>
          <p:cNvSpPr>
            <a:spLocks noGrp="1"/>
          </p:cNvSpPr>
          <p:nvPr>
            <p:ph idx="1"/>
          </p:nvPr>
        </p:nvSpPr>
        <p:spPr/>
        <p:txBody>
          <a:bodyPr/>
          <a:lstStyle/>
          <a:p>
            <a:pPr marL="0" indent="0">
              <a:buNone/>
            </a:pPr>
            <a:r>
              <a:rPr lang="fa-IR" b="1" dirty="0">
                <a:cs typeface="B Nazanin" panose="00000400000000000000" pitchFamily="2" charset="-78"/>
              </a:rPr>
              <a:t>آیا تاکنون بدون اطلاع از وضعیت راه و مقصد، نقشه راهنما، برنامه ریزي و</a:t>
            </a:r>
          </a:p>
          <a:p>
            <a:pPr marL="0" indent="0" algn="r" rtl="1">
              <a:buNone/>
            </a:pPr>
            <a:r>
              <a:rPr lang="fa-IR" b="1" dirty="0">
                <a:cs typeface="B Nazanin" panose="00000400000000000000" pitchFamily="2" charset="-78"/>
              </a:rPr>
              <a:t>پیش بینی هاي قبلی به مسافرت رفته اید؟</a:t>
            </a:r>
            <a:endParaRPr lang="en-US"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3540332" y="3438642"/>
            <a:ext cx="3254400" cy="2512899"/>
          </a:xfrm>
          <a:prstGeom prst="rect">
            <a:avLst/>
          </a:prstGeom>
        </p:spPr>
      </p:pic>
    </p:spTree>
    <p:extLst>
      <p:ext uri="{BB962C8B-B14F-4D97-AF65-F5344CB8AC3E}">
        <p14:creationId xmlns:p14="http://schemas.microsoft.com/office/powerpoint/2010/main" val="137894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مقدمه و اهمیت موضوع</a:t>
            </a:r>
          </a:p>
        </p:txBody>
      </p:sp>
      <p:sp>
        <p:nvSpPr>
          <p:cNvPr id="3" name="Content Placeholder 2"/>
          <p:cNvSpPr>
            <a:spLocks noGrp="1"/>
          </p:cNvSpPr>
          <p:nvPr>
            <p:ph idx="1"/>
          </p:nvPr>
        </p:nvSpPr>
        <p:spPr/>
        <p:txBody>
          <a:bodyPr>
            <a:normAutofit/>
          </a:bodyPr>
          <a:lstStyle/>
          <a:p>
            <a:pPr marL="0" indent="0" algn="r">
              <a:buNone/>
            </a:pPr>
            <a:r>
              <a:rPr lang="fa-IR" dirty="0">
                <a:cs typeface="B Nazanin" panose="00000400000000000000" pitchFamily="2" charset="-78"/>
              </a:rPr>
              <a:t>آمارهای بین المللی افزایش روزافزون وقوع حوادث و بلایا در سراسر دنیا را نشان می دهند.</a:t>
            </a:r>
            <a:endParaRPr lang="en-US" b="1" dirty="0">
              <a:cs typeface="B Nazanin" panose="00000400000000000000" pitchFamily="2" charset="-78"/>
            </a:endParaRPr>
          </a:p>
          <a:p>
            <a:pPr marL="0" indent="0" algn="r">
              <a:buNone/>
            </a:pPr>
            <a:r>
              <a:rPr lang="fa-IR" dirty="0">
                <a:cs typeface="B Nazanin" panose="00000400000000000000" pitchFamily="2" charset="-78"/>
              </a:rPr>
              <a:t>سالانه در بیش از 300 مورد حادثه طبیعی، بیش از 11 هزار کشته و میلیاردها دلار خسارت مالی بر دنیا تحمیل می شود.</a:t>
            </a:r>
            <a:endParaRPr lang="en-US" b="1" dirty="0">
              <a:cs typeface="B Nazanin" panose="00000400000000000000" pitchFamily="2" charset="-78"/>
            </a:endParaRPr>
          </a:p>
          <a:p>
            <a:pPr marL="0" indent="0" algn="r">
              <a:buNone/>
            </a:pPr>
            <a:r>
              <a:rPr lang="fa-IR" dirty="0">
                <a:cs typeface="B Nazanin" panose="00000400000000000000" pitchFamily="2" charset="-78"/>
              </a:rPr>
              <a:t>کشورهای آسیایی با کمتر از 50 % حوادث، بیش از 70 % خسارت ها و مرگ و میرها را دارا هستند.</a:t>
            </a:r>
          </a:p>
          <a:p>
            <a:pPr marL="0" indent="0" algn="r">
              <a:buNone/>
            </a:pPr>
            <a:r>
              <a:rPr lang="fa-IR" dirty="0">
                <a:cs typeface="B Nazanin" panose="00000400000000000000" pitchFamily="2" charset="-78"/>
              </a:rPr>
              <a:t>کشور ایران یکی از پرمخاطره ترین کشورهای دنیا در مقابل حوادث و بلایا و جزو آسیب پذیرترین کشورها است.</a:t>
            </a:r>
            <a:endParaRPr lang="en-US" dirty="0">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98610"/>
            <a:ext cx="3779520" cy="2159390"/>
          </a:xfrm>
          <a:prstGeom prst="rect">
            <a:avLst/>
          </a:prstGeom>
        </p:spPr>
      </p:pic>
    </p:spTree>
    <p:extLst>
      <p:ext uri="{BB962C8B-B14F-4D97-AF65-F5344CB8AC3E}">
        <p14:creationId xmlns:p14="http://schemas.microsoft.com/office/powerpoint/2010/main" val="154373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ts val="1000"/>
              </a:spcBef>
            </a:pPr>
            <a:r>
              <a:rPr lang="fa-IR" sz="2400" b="1" dirty="0">
                <a:solidFill>
                  <a:prstClr val="black"/>
                </a:solidFill>
                <a:latin typeface="Calibri" panose="020F0502020204030204"/>
                <a:ea typeface="+mn-ea"/>
                <a:cs typeface="B Titr" panose="00000700000000000000" pitchFamily="2" charset="-78"/>
              </a:rPr>
              <a:t>مقدمه و اهمیت موضوع</a:t>
            </a:r>
          </a:p>
        </p:txBody>
      </p:sp>
      <p:sp>
        <p:nvSpPr>
          <p:cNvPr id="3" name="Content Placeholder 2"/>
          <p:cNvSpPr>
            <a:spLocks noGrp="1"/>
          </p:cNvSpPr>
          <p:nvPr>
            <p:ph idx="1"/>
          </p:nvPr>
        </p:nvSpPr>
        <p:spPr/>
        <p:txBody>
          <a:bodyPr>
            <a:normAutofit/>
          </a:bodyPr>
          <a:lstStyle/>
          <a:p>
            <a:pPr marL="0" indent="0" algn="just" rtl="1">
              <a:buNone/>
            </a:pPr>
            <a:r>
              <a:rPr lang="fa-IR" dirty="0">
                <a:cs typeface="B Nazanin" panose="00000400000000000000" pitchFamily="2" charset="-78"/>
              </a:rPr>
              <a:t>اولین و مهم ترین مطالبه مردم در هر حادثه ای، تامین خدمات سلامتی به روز، به هنگام و با کیفیت مناسب برای حجم انبوه مصدومین ناشی از حوادث و بلایا است.</a:t>
            </a:r>
          </a:p>
          <a:p>
            <a:pPr marL="0" indent="0" algn="just" rtl="1">
              <a:buNone/>
            </a:pPr>
            <a:endParaRPr lang="fa-IR" dirty="0">
              <a:cs typeface="B Nazanin" panose="00000400000000000000" pitchFamily="2" charset="-78"/>
            </a:endParaRPr>
          </a:p>
          <a:p>
            <a:pPr marL="0" indent="0" algn="just" rtl="1">
              <a:buNone/>
            </a:pPr>
            <a:r>
              <a:rPr lang="fa-IR" dirty="0">
                <a:cs typeface="B Nazanin" panose="00000400000000000000" pitchFamily="2" charset="-78"/>
              </a:rPr>
              <a:t>نظام سلامت کشور با توجه به اینکه صف اول تماس با مصدومین، از پیش بیمارستانی تا توانبخشی است، باید بتواند ضمن تامین خدمات سلامتی موثر، ظرفیت خود را نیز به روز کرده و افزایش دهد و آمادگی های لازم را در این حوزه کسب کند.</a:t>
            </a:r>
          </a:p>
          <a:p>
            <a:pPr marL="0" indent="0" algn="just" rtl="1">
              <a:buNone/>
            </a:pPr>
            <a:endParaRPr lang="fa-IR" dirty="0">
              <a:cs typeface="B Nazanin" panose="00000400000000000000" pitchFamily="2" charset="-78"/>
            </a:endParaRPr>
          </a:p>
          <a:p>
            <a:pPr marL="0" indent="0" algn="just" rtl="1">
              <a:buNone/>
            </a:pPr>
            <a:r>
              <a:rPr lang="fa-IR" dirty="0">
                <a:cs typeface="B Nazanin" panose="00000400000000000000" pitchFamily="2" charset="-78"/>
              </a:rPr>
              <a:t>نظام سلامت ایران با محوریت وزارت بهداشت درمان و آموزش پزشکی، فعالیت های متعددی در جهت افزایش توانمندی درحوزه های مختلف از جمله توان علمی انجام داده است.</a:t>
            </a:r>
            <a:endParaRPr lang="en-US" dirty="0">
              <a:cs typeface="B Nazanin" panose="00000400000000000000" pitchFamily="2" charset="-78"/>
            </a:endParaRPr>
          </a:p>
        </p:txBody>
      </p:sp>
    </p:spTree>
    <p:extLst>
      <p:ext uri="{BB962C8B-B14F-4D97-AF65-F5344CB8AC3E}">
        <p14:creationId xmlns:p14="http://schemas.microsoft.com/office/powerpoint/2010/main" val="335469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876810"/>
                </a:solidFill>
                <a:latin typeface="B Titr,Bold"/>
                <a:cs typeface="B Nazanin" panose="00000400000000000000" pitchFamily="2" charset="-78"/>
              </a:rPr>
              <a:t>دیدگاه های مدیریت بحران</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indent="0" algn="r">
              <a:buNone/>
            </a:pPr>
            <a:r>
              <a:rPr lang="fa-IR" sz="3600" b="1" dirty="0">
                <a:solidFill>
                  <a:srgbClr val="C00000"/>
                </a:solidFill>
                <a:cs typeface="B Nazanin" panose="00000400000000000000" pitchFamily="2" charset="-78"/>
              </a:rPr>
              <a:t>دیدگاه سنتی</a:t>
            </a:r>
          </a:p>
          <a:p>
            <a:pPr marL="0" indent="0" algn="r">
              <a:buNone/>
            </a:pPr>
            <a:r>
              <a:rPr lang="fa-IR" sz="3600" dirty="0">
                <a:solidFill>
                  <a:srgbClr val="C00000"/>
                </a:solidFill>
                <a:cs typeface="B Nazanin" panose="00000400000000000000" pitchFamily="2" charset="-78"/>
              </a:rPr>
              <a:t>بحران را اساسا پدیده و وضعیتی منفی می داند که به هر نحو باید از آن پرهیز کرد. این رویکرد بحران ها را دارای ماهیتی کاملا مخرب وبازدارنده می داند و بر همین اساس، گاه تا حد انکار بحران ها نیز پیش می رود.</a:t>
            </a:r>
          </a:p>
          <a:p>
            <a:pPr marL="0" indent="0" algn="r">
              <a:buNone/>
            </a:pPr>
            <a:endParaRPr lang="en-US" sz="3600" b="1" dirty="0">
              <a:solidFill>
                <a:srgbClr val="C00000"/>
              </a:solidFill>
              <a:cs typeface="B Nazanin" panose="00000400000000000000" pitchFamily="2" charset="-78"/>
            </a:endParaRPr>
          </a:p>
          <a:p>
            <a:pPr marL="0" indent="0" algn="r">
              <a:buNone/>
            </a:pPr>
            <a:r>
              <a:rPr lang="fa-IR" sz="3600" b="1" dirty="0">
                <a:solidFill>
                  <a:srgbClr val="C00000"/>
                </a:solidFill>
                <a:cs typeface="B Nazanin" panose="00000400000000000000" pitchFamily="2" charset="-78"/>
              </a:rPr>
              <a:t>دیدگاه قانون طبیعی</a:t>
            </a:r>
          </a:p>
          <a:p>
            <a:pPr marL="0" indent="0" algn="r">
              <a:buNone/>
            </a:pPr>
            <a:r>
              <a:rPr lang="fa-IR" sz="3600" dirty="0">
                <a:solidFill>
                  <a:srgbClr val="C00000"/>
                </a:solidFill>
                <a:cs typeface="B Nazanin" panose="00000400000000000000" pitchFamily="2" charset="-78"/>
              </a:rPr>
              <a:t>بحران را جزئی از طبیعت زندگی بشری می دانند که چه بخواهیم و چه نخواهیم رخ می دهد، نگرش این دسته همچنان، یک نگرش منفی است. با این تفاوت که برخلاف دیدگاه اول، سعی ندارند به انکار و اجتناب از بحران بپردازند بلکه نسبت به آن موضعی کاملا منطقی اتخاذ می کنند.</a:t>
            </a:r>
          </a:p>
          <a:p>
            <a:pPr marL="0" indent="0" algn="r">
              <a:buNone/>
            </a:pPr>
            <a:endParaRPr lang="fa-IR" sz="3600" dirty="0">
              <a:solidFill>
                <a:srgbClr val="C00000"/>
              </a:solidFill>
              <a:cs typeface="B Nazanin" panose="00000400000000000000" pitchFamily="2" charset="-78"/>
            </a:endParaRPr>
          </a:p>
          <a:p>
            <a:pPr marL="0" indent="0" algn="r">
              <a:buNone/>
            </a:pPr>
            <a:r>
              <a:rPr lang="fa-IR" sz="3600" b="1" dirty="0">
                <a:solidFill>
                  <a:srgbClr val="C00000"/>
                </a:solidFill>
                <a:cs typeface="B Nazanin" panose="00000400000000000000" pitchFamily="2" charset="-78"/>
              </a:rPr>
              <a:t>دیدگاه تعاملی</a:t>
            </a:r>
          </a:p>
          <a:p>
            <a:pPr marL="0" indent="0" algn="r">
              <a:buNone/>
            </a:pPr>
            <a:r>
              <a:rPr lang="fa-IR" sz="3600" dirty="0">
                <a:solidFill>
                  <a:srgbClr val="C00000"/>
                </a:solidFill>
                <a:cs typeface="B Nazanin" panose="00000400000000000000" pitchFamily="2" charset="-78"/>
              </a:rPr>
              <a:t>بحران را با دید مثبت می نگرد. بحران را برای رشد و توسعه جامعه لازم و شاید ضروری می داند که نه تنها نباید آن را نفی یا انکار کرد بلکه گاه باید به استقبالش نیز رفت.</a:t>
            </a:r>
            <a:endParaRPr lang="en-US" sz="36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422233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9133" y="703385"/>
            <a:ext cx="7343336" cy="5473578"/>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337800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2201</Words>
  <Application>Microsoft Office PowerPoint</Application>
  <PresentationFormat>Widescreen</PresentationFormat>
  <Paragraphs>155</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 Nazanin</vt:lpstr>
      <vt:lpstr>B Nazanin,Bold</vt:lpstr>
      <vt:lpstr>B Titr</vt:lpstr>
      <vt:lpstr>B Titr,Bold</vt:lpstr>
      <vt:lpstr>Calibri</vt:lpstr>
      <vt:lpstr>Calibri Light</vt:lpstr>
      <vt:lpstr>Times New Roman</vt:lpstr>
      <vt:lpstr>Wingdings</vt:lpstr>
      <vt:lpstr>Office Theme</vt:lpstr>
      <vt:lpstr>PowerPoint Presentation</vt:lpstr>
      <vt:lpstr>اصول آمادگی و پاسخ به حوادث و بلایا</vt:lpstr>
      <vt:lpstr>اهداف آموزشی </vt:lpstr>
      <vt:lpstr>تصور کنید </vt:lpstr>
      <vt:lpstr>اهمیت برنامه ریزی</vt:lpstr>
      <vt:lpstr>مقدمه و اهمیت موضوع</vt:lpstr>
      <vt:lpstr>مقدمه و اهمیت موضوع</vt:lpstr>
      <vt:lpstr>دیدگاه های مدیریت بحران</vt:lpstr>
      <vt:lpstr>PowerPoint Presentation</vt:lpstr>
      <vt:lpstr>تعیین نوع برنامه آمادگی و پاسخ </vt:lpstr>
      <vt:lpstr>برنامه با رویکرد تمام مخاطرات </vt:lpstr>
      <vt:lpstr>جایگاه برنامه آمادگی و پاسخ در چرخه مدیریت بلایا  </vt:lpstr>
      <vt:lpstr>تعریف آمادگی</vt:lpstr>
      <vt:lpstr>10 فاکتور اصلی آمادگی ملی </vt:lpstr>
      <vt:lpstr>مراحل اصلی برنامه آمادگی </vt:lpstr>
      <vt:lpstr>کارکردهای فاز آمادگی در بلایا</vt:lpstr>
      <vt:lpstr>کارکردهای فاز آمادگی در بلایا</vt:lpstr>
      <vt:lpstr>تعریف پاسخ Response</vt:lpstr>
      <vt:lpstr>برنامه پاسخ</vt:lpstr>
      <vt:lpstr>کارکردهای مدیریتی عملیات پاسخ</vt:lpstr>
      <vt:lpstr>کارکردهای مدیریتی عملیات پاسخ</vt:lpstr>
      <vt:lpstr>برنامه پاسخ با رویکرد تمام مخاطرات</vt:lpstr>
      <vt:lpstr>آزمایش برنامه</vt:lpstr>
      <vt:lpstr>سناریوی پایه</vt:lpstr>
      <vt:lpstr>خلاصه</vt:lpstr>
      <vt:lpstr>منابع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اصول بازیابی و توانبخشی در حوادث</dc:title>
  <dc:creator>Samaneh Heydari</dc:creator>
  <cp:lastModifiedBy>Samaneh Heydari</cp:lastModifiedBy>
  <cp:revision>22</cp:revision>
  <dcterms:created xsi:type="dcterms:W3CDTF">2022-09-24T09:24:36Z</dcterms:created>
  <dcterms:modified xsi:type="dcterms:W3CDTF">2025-02-01T06:08:47Z</dcterms:modified>
</cp:coreProperties>
</file>